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77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8/14/2010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8/14/2010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182692" y="2821489"/>
            <a:ext cx="4847038" cy="2002207"/>
          </a:xfrm>
        </p:spPr>
        <p:txBody>
          <a:bodyPr/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  <a:t/>
            </a:r>
            <a:b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  <a:t/>
            </a:r>
            <a:b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  <a:t/>
            </a:r>
            <a:b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  <a:t/>
            </a:r>
            <a:b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</a:b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  <a:t>“E-learning </a:t>
            </a:r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  <a:latin typeface="Maiandra GD" pitchFamily="34" charset="0"/>
              </a:rPr>
              <a:t>Futures : Speculations for a time yet to come”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Maiandra G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178489" y="5186892"/>
            <a:ext cx="4836456" cy="61971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John  G. </a:t>
            </a:r>
            <a:r>
              <a:rPr lang="en-US" sz="2800" dirty="0" err="1" smtClean="0">
                <a:solidFill>
                  <a:schemeClr val="bg1">
                    <a:lumMod val="75000"/>
                  </a:schemeClr>
                </a:solidFill>
              </a:rPr>
              <a:t>Hedb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8/14/2010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-344101" y="4156548"/>
            <a:ext cx="4145220" cy="835010"/>
          </a:xfrm>
        </p:spPr>
        <p:txBody>
          <a:bodyPr/>
          <a:lstStyle/>
          <a:p>
            <a:pPr algn="ctr"/>
            <a:r>
              <a:rPr lang="en-US" sz="2000" b="1" dirty="0" smtClean="0"/>
              <a:t>ESTHER JOY DE ASIS</a:t>
            </a:r>
            <a:endParaRPr lang="en-US" sz="2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The </a:t>
            </a:r>
            <a:r>
              <a:rPr lang="en-US" sz="3200" dirty="0" smtClean="0">
                <a:solidFill>
                  <a:srgbClr val="FFC000"/>
                </a:solidFill>
              </a:rPr>
              <a:t>recording processes moved from analogue to </a:t>
            </a:r>
            <a:r>
              <a:rPr lang="en-US" sz="3200" dirty="0" smtClean="0">
                <a:solidFill>
                  <a:srgbClr val="FFC000"/>
                </a:solidFill>
              </a:rPr>
              <a:t>digital recording </a:t>
            </a:r>
            <a:r>
              <a:rPr lang="en-US" sz="3200" dirty="0" smtClean="0">
                <a:solidFill>
                  <a:srgbClr val="FFC000"/>
                </a:solidFill>
              </a:rPr>
              <a:t>mechanisms, suddenly the storage of images in a visually </a:t>
            </a:r>
            <a:r>
              <a:rPr lang="en-US" sz="3200" dirty="0" smtClean="0">
                <a:solidFill>
                  <a:srgbClr val="FFC000"/>
                </a:solidFill>
              </a:rPr>
              <a:t>recognizable form </a:t>
            </a:r>
            <a:r>
              <a:rPr lang="en-US" sz="3200" dirty="0" smtClean="0">
                <a:solidFill>
                  <a:srgbClr val="FFC000"/>
                </a:solidFill>
              </a:rPr>
              <a:t>was no longer required; they could be deconstructed, manipulated and retrieved at will.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The digital images could also be transmitted with excellent quality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anywhere in the world to be reconstructed to the same quality as was sent. Thus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digital photographic technologies became disruptive technologies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To search for the e-learning analogy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While curriculum managers may have initially seen e-learning as a potentially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disruptive innovation, it does not seem to have replaced the dominant paradigms.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e-Learning has enabled the curriculum of the educational institution to be more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efficiently recorded and transmitted to learners in many different contexts.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It </a:t>
            </a:r>
            <a:r>
              <a:rPr lang="en-US" dirty="0" smtClean="0">
                <a:solidFill>
                  <a:srgbClr val="FFC000"/>
                </a:solidFill>
              </a:rPr>
              <a:t>has enabled </a:t>
            </a:r>
            <a:r>
              <a:rPr lang="en-US" dirty="0" smtClean="0">
                <a:solidFill>
                  <a:srgbClr val="FFC000"/>
                </a:solidFill>
              </a:rPr>
              <a:t>every institution to become a potential distance learning provider and it </a:t>
            </a:r>
            <a:r>
              <a:rPr lang="en-US" dirty="0" smtClean="0">
                <a:solidFill>
                  <a:srgbClr val="FFC000"/>
                </a:solidFill>
              </a:rPr>
              <a:t>has encouraged many </a:t>
            </a:r>
            <a:r>
              <a:rPr lang="en-US" dirty="0" smtClean="0">
                <a:solidFill>
                  <a:srgbClr val="FFC000"/>
                </a:solidFill>
              </a:rPr>
              <a:t>students and teachers to change </a:t>
            </a:r>
            <a:r>
              <a:rPr lang="en-US" dirty="0" smtClean="0">
                <a:solidFill>
                  <a:srgbClr val="FFC000"/>
                </a:solidFill>
              </a:rPr>
              <a:t>the meeting </a:t>
            </a:r>
            <a:r>
              <a:rPr lang="en-US" dirty="0" smtClean="0">
                <a:solidFill>
                  <a:srgbClr val="FFC000"/>
                </a:solidFill>
              </a:rPr>
              <a:t>times and places </a:t>
            </a:r>
            <a:r>
              <a:rPr lang="en-US" dirty="0" smtClean="0">
                <a:solidFill>
                  <a:srgbClr val="FFC000"/>
                </a:solidFill>
              </a:rPr>
              <a:t>that they </a:t>
            </a:r>
            <a:r>
              <a:rPr lang="en-US" dirty="0" smtClean="0">
                <a:solidFill>
                  <a:srgbClr val="FFC000"/>
                </a:solidFill>
              </a:rPr>
              <a:t>use on a daily basis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Today students who still meet in formal classes will ask </a:t>
            </a:r>
            <a:r>
              <a:rPr lang="en-US" dirty="0" smtClean="0">
                <a:solidFill>
                  <a:srgbClr val="FFC000"/>
                </a:solidFill>
              </a:rPr>
              <a:t>for many </a:t>
            </a:r>
            <a:r>
              <a:rPr lang="en-US" dirty="0" smtClean="0">
                <a:solidFill>
                  <a:srgbClr val="FFC000"/>
                </a:solidFill>
              </a:rPr>
              <a:t>aspects of their course to be provided online so that they can access them </a:t>
            </a:r>
            <a:r>
              <a:rPr lang="en-US" dirty="0" smtClean="0">
                <a:solidFill>
                  <a:srgbClr val="FFC000"/>
                </a:solidFill>
              </a:rPr>
              <a:t>while managing </a:t>
            </a:r>
            <a:r>
              <a:rPr lang="en-US" dirty="0" smtClean="0">
                <a:solidFill>
                  <a:srgbClr val="FFC000"/>
                </a:solidFill>
              </a:rPr>
              <a:t>a complex work and study schedule.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Early in the use of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e-learning technologies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there was student resistance to employing any online elements, but</a:t>
            </a:r>
            <a:b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more recently in her survey Alexander (2005) found that students valued: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467600" cy="443861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access </a:t>
            </a:r>
            <a:r>
              <a:rPr lang="en-US" dirty="0" smtClean="0">
                <a:solidFill>
                  <a:srgbClr val="FFC000"/>
                </a:solidFill>
              </a:rPr>
              <a:t>to </a:t>
            </a:r>
            <a:r>
              <a:rPr lang="en-US" dirty="0" smtClean="0">
                <a:solidFill>
                  <a:srgbClr val="FFC000"/>
                </a:solidFill>
              </a:rPr>
              <a:t>information*</a:t>
            </a:r>
          </a:p>
          <a:p>
            <a:pPr marL="457200" indent="-457200">
              <a:buAutoNum type="arabicPeriod"/>
            </a:pPr>
            <a:endParaRPr lang="en-US" dirty="0" smtClean="0">
              <a:solidFill>
                <a:srgbClr val="FFC000"/>
              </a:solidFill>
            </a:endParaRPr>
          </a:p>
          <a:p>
            <a:pPr marL="786384" lvl="1" indent="-457200">
              <a:buFont typeface="Wingdings" pitchFamily="2" charset="2"/>
              <a:buChar char="ü"/>
            </a:pPr>
            <a:r>
              <a:rPr lang="en-US" dirty="0" smtClean="0">
                <a:solidFill>
                  <a:srgbClr val="FFC000"/>
                </a:solidFill>
              </a:rPr>
              <a:t>knowing </a:t>
            </a:r>
            <a:r>
              <a:rPr lang="en-US" dirty="0" smtClean="0">
                <a:solidFill>
                  <a:srgbClr val="FFC000"/>
                </a:solidFill>
              </a:rPr>
              <a:t>you could pre-read or catch up</a:t>
            </a:r>
            <a:r>
              <a:rPr lang="en-US" dirty="0" smtClean="0">
                <a:solidFill>
                  <a:srgbClr val="FFC000"/>
                </a:solidFill>
              </a:rPr>
              <a:t>;</a:t>
            </a:r>
          </a:p>
          <a:p>
            <a:pPr marL="457200" indent="-457200">
              <a:buAutoNum type="arabicPeriod"/>
            </a:pPr>
            <a:endParaRPr lang="en-US" dirty="0" smtClean="0">
              <a:solidFill>
                <a:srgbClr val="FFC000"/>
              </a:solidFill>
            </a:endParaRPr>
          </a:p>
          <a:p>
            <a:pPr marL="457200" indent="-457200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2</a:t>
            </a:r>
            <a:r>
              <a:rPr lang="en-US" dirty="0" smtClean="0">
                <a:solidFill>
                  <a:srgbClr val="FFC000"/>
                </a:solidFill>
              </a:rPr>
              <a:t>. asking </a:t>
            </a:r>
            <a:r>
              <a:rPr lang="en-US" dirty="0" smtClean="0">
                <a:solidFill>
                  <a:srgbClr val="FFC000"/>
                </a:solidFill>
              </a:rPr>
              <a:t>questions*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rgbClr val="FFC000"/>
                </a:solidFill>
              </a:rPr>
              <a:t> 	asking </a:t>
            </a:r>
            <a:r>
              <a:rPr lang="en-US" dirty="0" smtClean="0">
                <a:solidFill>
                  <a:srgbClr val="FFC000"/>
                </a:solidFill>
              </a:rPr>
              <a:t>‘dumb’ questions </a:t>
            </a:r>
            <a:r>
              <a:rPr lang="en-US" dirty="0" smtClean="0">
                <a:solidFill>
                  <a:srgbClr val="FFC000"/>
                </a:solidFill>
              </a:rPr>
              <a:t>without embarrassment and ‘seeing’ what </a:t>
            </a:r>
            <a:r>
              <a:rPr lang="en-US" dirty="0" smtClean="0">
                <a:solidFill>
                  <a:srgbClr val="FFC000"/>
                </a:solidFill>
              </a:rPr>
              <a:t>other questions people were asking</a:t>
            </a:r>
            <a:r>
              <a:rPr lang="en-US" dirty="0" smtClean="0">
                <a:solidFill>
                  <a:srgbClr val="FFC000"/>
                </a:solidFill>
              </a:rPr>
              <a:t>;</a:t>
            </a:r>
            <a:endParaRPr lang="en-US" dirty="0" smtClean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600"/>
            <a:ext cx="7467600" cy="57611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3. benchmarking and comparing</a:t>
            </a:r>
            <a:r>
              <a:rPr lang="en-US" dirty="0" smtClean="0">
                <a:solidFill>
                  <a:srgbClr val="FFC000"/>
                </a:solidFill>
              </a:rPr>
              <a:t>*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rgbClr val="FFC000"/>
                </a:solidFill>
              </a:rPr>
              <a:t>comparing </a:t>
            </a:r>
            <a:r>
              <a:rPr lang="en-US" dirty="0" smtClean="0">
                <a:solidFill>
                  <a:srgbClr val="FFC000"/>
                </a:solidFill>
              </a:rPr>
              <a:t>your interpretations and products with others and understanding assessment demands and rubrics</a:t>
            </a:r>
            <a:r>
              <a:rPr lang="en-US" dirty="0" smtClean="0">
                <a:solidFill>
                  <a:srgbClr val="FFC000"/>
                </a:solidFill>
              </a:rPr>
              <a:t>;</a:t>
            </a:r>
          </a:p>
          <a:p>
            <a:pPr lvl="1">
              <a:buFont typeface="Wingdings" pitchFamily="2" charset="2"/>
              <a:buChar char="ü"/>
            </a:pPr>
            <a:endParaRPr lang="en-US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4. time and place flexibility</a:t>
            </a:r>
            <a:r>
              <a:rPr lang="en-US" dirty="0" smtClean="0">
                <a:solidFill>
                  <a:srgbClr val="FFC000"/>
                </a:solidFill>
              </a:rPr>
              <a:t>*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solidFill>
                  <a:srgbClr val="FFC000"/>
                </a:solidFill>
              </a:rPr>
              <a:t>being </a:t>
            </a:r>
            <a:r>
              <a:rPr lang="en-US" dirty="0" smtClean="0">
                <a:solidFill>
                  <a:srgbClr val="FFC000"/>
                </a:solidFill>
              </a:rPr>
              <a:t>able to juggle work, family and study, reducing long commuting times and maximizing the time spent on each activity and at what place that time would be spent.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600"/>
            <a:ext cx="7467600" cy="5761125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Most students still claim that it takes significant time </a:t>
            </a:r>
            <a:r>
              <a:rPr lang="en-US" dirty="0" smtClean="0">
                <a:solidFill>
                  <a:srgbClr val="FFC000"/>
                </a:solidFill>
              </a:rPr>
              <a:t>to undertake </a:t>
            </a:r>
            <a:r>
              <a:rPr lang="en-US" dirty="0" smtClean="0">
                <a:solidFill>
                  <a:srgbClr val="FFC000"/>
                </a:solidFill>
              </a:rPr>
              <a:t>online studies. (In fact, most good online facilitators also claim it </a:t>
            </a:r>
            <a:r>
              <a:rPr lang="en-US" dirty="0" smtClean="0">
                <a:solidFill>
                  <a:srgbClr val="FFC000"/>
                </a:solidFill>
              </a:rPr>
              <a:t>takes more </a:t>
            </a:r>
            <a:r>
              <a:rPr lang="en-US" dirty="0" smtClean="0">
                <a:solidFill>
                  <a:srgbClr val="FFC000"/>
                </a:solidFill>
              </a:rPr>
              <a:t>time to provide feedback and support online and to move students </a:t>
            </a:r>
            <a:r>
              <a:rPr lang="en-US" dirty="0" smtClean="0">
                <a:solidFill>
                  <a:srgbClr val="FFC000"/>
                </a:solidFill>
              </a:rPr>
              <a:t>into effective </a:t>
            </a:r>
            <a:r>
              <a:rPr lang="en-US" dirty="0" smtClean="0">
                <a:solidFill>
                  <a:srgbClr val="FFC000"/>
                </a:solidFill>
              </a:rPr>
              <a:t>online learning techniques</a:t>
            </a:r>
            <a:r>
              <a:rPr lang="en-US" dirty="0" smtClean="0">
                <a:solidFill>
                  <a:srgbClr val="FFC000"/>
                </a:solidFill>
              </a:rPr>
              <a:t>.)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However, even for this disadvantage there </a:t>
            </a:r>
            <a:r>
              <a:rPr lang="en-US" dirty="0" smtClean="0">
                <a:solidFill>
                  <a:srgbClr val="FFC000"/>
                </a:solidFill>
              </a:rPr>
              <a:t>are positive </a:t>
            </a:r>
            <a:r>
              <a:rPr lang="en-US" dirty="0" smtClean="0">
                <a:solidFill>
                  <a:srgbClr val="FFC000"/>
                </a:solidFill>
              </a:rPr>
              <a:t>elements. Many students report, for example, that if they are studying in </a:t>
            </a:r>
            <a:r>
              <a:rPr lang="en-US" dirty="0" smtClean="0">
                <a:solidFill>
                  <a:srgbClr val="FFC000"/>
                </a:solidFill>
              </a:rPr>
              <a:t>a language </a:t>
            </a:r>
            <a:r>
              <a:rPr lang="en-US" dirty="0" smtClean="0">
                <a:solidFill>
                  <a:srgbClr val="FFC000"/>
                </a:solidFill>
              </a:rPr>
              <a:t>that is not their first language the recorded nature of many of </a:t>
            </a:r>
            <a:r>
              <a:rPr lang="en-US" dirty="0" smtClean="0">
                <a:solidFill>
                  <a:srgbClr val="FFC000"/>
                </a:solidFill>
              </a:rPr>
              <a:t>the interactions </a:t>
            </a:r>
            <a:r>
              <a:rPr lang="en-US" dirty="0" smtClean="0">
                <a:solidFill>
                  <a:srgbClr val="FFC000"/>
                </a:solidFill>
              </a:rPr>
              <a:t>ensures that they are able to keep up and understand with reference </a:t>
            </a:r>
            <a:r>
              <a:rPr lang="en-US" dirty="0" smtClean="0">
                <a:solidFill>
                  <a:srgbClr val="FFC000"/>
                </a:solidFill>
              </a:rPr>
              <a:t>to dictionaries </a:t>
            </a:r>
            <a:r>
              <a:rPr lang="en-US" dirty="0" smtClean="0">
                <a:solidFill>
                  <a:srgbClr val="FFC000"/>
                </a:solidFill>
              </a:rPr>
              <a:t>and mutually supportive self-help groups.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7200"/>
            <a:ext cx="7467600" cy="5532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However, the move into e-learning has not been without casualties. In spite </a:t>
            </a:r>
            <a:r>
              <a:rPr lang="en-US" dirty="0" smtClean="0">
                <a:solidFill>
                  <a:srgbClr val="FFC000"/>
                </a:solidFill>
              </a:rPr>
              <a:t>of recognizing </a:t>
            </a:r>
            <a:r>
              <a:rPr lang="en-US" dirty="0" smtClean="0">
                <a:solidFill>
                  <a:srgbClr val="FFC000"/>
                </a:solidFill>
              </a:rPr>
              <a:t>that there are advantages for teachers and students, several </a:t>
            </a:r>
            <a:r>
              <a:rPr lang="en-US" dirty="0" smtClean="0">
                <a:solidFill>
                  <a:srgbClr val="FFC000"/>
                </a:solidFill>
              </a:rPr>
              <a:t>institutions have </a:t>
            </a:r>
            <a:r>
              <a:rPr lang="en-US" dirty="0" smtClean="0">
                <a:solidFill>
                  <a:srgbClr val="FFC000"/>
                </a:solidFill>
              </a:rPr>
              <a:t>pulled out of offering courses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The closure of the UK </a:t>
            </a:r>
            <a:r>
              <a:rPr lang="en-US" dirty="0" err="1" smtClean="0">
                <a:solidFill>
                  <a:srgbClr val="FFC000"/>
                </a:solidFill>
              </a:rPr>
              <a:t>eUniversitiesWorldwide</a:t>
            </a:r>
            <a:r>
              <a:rPr lang="en-US" dirty="0" smtClean="0">
                <a:solidFill>
                  <a:srgbClr val="FFC000"/>
                </a:solidFill>
              </a:rPr>
              <a:t> (</a:t>
            </a:r>
            <a:r>
              <a:rPr lang="en-US" dirty="0" err="1" smtClean="0">
                <a:solidFill>
                  <a:srgbClr val="FFC000"/>
                </a:solidFill>
              </a:rPr>
              <a:t>UKeU</a:t>
            </a:r>
            <a:r>
              <a:rPr lang="en-US" dirty="0" smtClean="0">
                <a:solidFill>
                  <a:srgbClr val="FFC000"/>
                </a:solidFill>
              </a:rPr>
              <a:t>) follows the earlier failure of such schemes in the USA, where the </a:t>
            </a:r>
            <a:r>
              <a:rPr lang="en-US" dirty="0" smtClean="0">
                <a:solidFill>
                  <a:srgbClr val="FFC000"/>
                </a:solidFill>
              </a:rPr>
              <a:t>low numbers </a:t>
            </a:r>
            <a:r>
              <a:rPr lang="en-US" dirty="0" smtClean="0">
                <a:solidFill>
                  <a:srgbClr val="FFC000"/>
                </a:solidFill>
              </a:rPr>
              <a:t>of enrolled students indicate that this is not always what the majority </a:t>
            </a:r>
            <a:r>
              <a:rPr lang="en-US" dirty="0" smtClean="0">
                <a:solidFill>
                  <a:srgbClr val="FFC000"/>
                </a:solidFill>
              </a:rPr>
              <a:t>of students </a:t>
            </a:r>
            <a:r>
              <a:rPr lang="en-US" dirty="0" smtClean="0">
                <a:solidFill>
                  <a:srgbClr val="FFC000"/>
                </a:solidFill>
              </a:rPr>
              <a:t>seek for their university education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When reporting on the closure of </a:t>
            </a:r>
            <a:r>
              <a:rPr lang="en-US" dirty="0" smtClean="0">
                <a:solidFill>
                  <a:srgbClr val="FFC000"/>
                </a:solidFill>
              </a:rPr>
              <a:t>the </a:t>
            </a:r>
            <a:r>
              <a:rPr lang="en-US" dirty="0" err="1" smtClean="0">
                <a:solidFill>
                  <a:srgbClr val="FFC000"/>
                </a:solidFill>
              </a:rPr>
              <a:t>UKeU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the funding body stated that universities </a:t>
            </a:r>
            <a:r>
              <a:rPr lang="en-US" dirty="0" smtClean="0">
                <a:solidFill>
                  <a:srgbClr val="FFC000"/>
                </a:solidFill>
              </a:rPr>
              <a:t>favored </a:t>
            </a:r>
            <a:r>
              <a:rPr lang="en-US" dirty="0" smtClean="0">
                <a:solidFill>
                  <a:srgbClr val="FFC000"/>
                </a:solidFill>
              </a:rPr>
              <a:t>a blended </a:t>
            </a:r>
            <a:r>
              <a:rPr lang="en-US" dirty="0" smtClean="0">
                <a:solidFill>
                  <a:srgbClr val="FFC000"/>
                </a:solidFill>
              </a:rPr>
              <a:t>approach ‘involving a mixture </a:t>
            </a:r>
            <a:r>
              <a:rPr lang="en-US" dirty="0" smtClean="0">
                <a:solidFill>
                  <a:srgbClr val="FFC000"/>
                </a:solidFill>
              </a:rPr>
              <a:t>of IT, traditional, work-based and distance learning to meet the diverse needs of students’ (Higher Education Funding Council for England, 2004).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Here it is important not to equate each technology employed in </a:t>
            </a:r>
            <a:r>
              <a:rPr lang="en-US" sz="3200" dirty="0" smtClean="0">
                <a:solidFill>
                  <a:srgbClr val="FFC000"/>
                </a:solidFill>
              </a:rPr>
              <a:t>educational processes </a:t>
            </a:r>
            <a:r>
              <a:rPr lang="en-US" sz="3200" dirty="0" smtClean="0">
                <a:solidFill>
                  <a:srgbClr val="FFC000"/>
                </a:solidFill>
              </a:rPr>
              <a:t>as operating in similar functional ways in each of its contexts of use.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67000"/>
            <a:ext cx="7467600" cy="3722737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First, we </a:t>
            </a:r>
            <a:r>
              <a:rPr lang="en-US" sz="3200" dirty="0" smtClean="0">
                <a:solidFill>
                  <a:srgbClr val="FFC000"/>
                </a:solidFill>
              </a:rPr>
              <a:t>need to be sensitive to the potential affordances of each technology and </a:t>
            </a:r>
            <a:r>
              <a:rPr lang="en-US" sz="3200" dirty="0" smtClean="0">
                <a:solidFill>
                  <a:srgbClr val="FFC000"/>
                </a:solidFill>
              </a:rPr>
              <a:t>not simplistically </a:t>
            </a:r>
            <a:r>
              <a:rPr lang="en-US" sz="3200" dirty="0" smtClean="0">
                <a:solidFill>
                  <a:srgbClr val="FFC000"/>
                </a:solidFill>
              </a:rPr>
              <a:t>classify their role as learning with text or image, which is a </a:t>
            </a:r>
            <a:r>
              <a:rPr lang="en-US" sz="3200" dirty="0" smtClean="0">
                <a:solidFill>
                  <a:srgbClr val="FFC000"/>
                </a:solidFill>
              </a:rPr>
              <a:t>popular definition </a:t>
            </a:r>
            <a:r>
              <a:rPr lang="en-US" sz="3200" dirty="0" smtClean="0">
                <a:solidFill>
                  <a:srgbClr val="FFC000"/>
                </a:solidFill>
              </a:rPr>
              <a:t>of multimedia learning (Mayer, 2005, p. 2).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z="1600" smtClean="0"/>
              <a:pPr/>
              <a:t>8/14/2010</a:t>
            </a:fld>
            <a:endParaRPr lang="en-US" sz="16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z="1600" smtClean="0"/>
              <a:pPr/>
              <a:t>18</a:t>
            </a:fld>
            <a:endParaRPr lang="en-US" sz="1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7467600" cy="5151525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Second, we need to </a:t>
            </a:r>
            <a:r>
              <a:rPr lang="en-US" sz="3200" dirty="0" smtClean="0">
                <a:solidFill>
                  <a:srgbClr val="FFC000"/>
                </a:solidFill>
              </a:rPr>
              <a:t>explore the </a:t>
            </a:r>
            <a:r>
              <a:rPr lang="en-US" sz="3200" dirty="0" smtClean="0">
                <a:solidFill>
                  <a:srgbClr val="FFC000"/>
                </a:solidFill>
              </a:rPr>
              <a:t>complexity and time demands of the task of integrating a particular strategy </a:t>
            </a:r>
            <a:r>
              <a:rPr lang="en-US" sz="3200" dirty="0" smtClean="0">
                <a:solidFill>
                  <a:srgbClr val="FFC000"/>
                </a:solidFill>
              </a:rPr>
              <a:t>or tool </a:t>
            </a:r>
            <a:r>
              <a:rPr lang="en-US" sz="3200" dirty="0" smtClean="0">
                <a:solidFill>
                  <a:srgbClr val="FFC000"/>
                </a:solidFill>
              </a:rPr>
              <a:t>into a teaching </a:t>
            </a:r>
            <a:r>
              <a:rPr lang="en-US" sz="3200" dirty="0" err="1" smtClean="0">
                <a:solidFill>
                  <a:srgbClr val="FFC000"/>
                </a:solidFill>
              </a:rPr>
              <a:t>programme</a:t>
            </a:r>
            <a:r>
              <a:rPr lang="en-US" sz="3200" dirty="0" smtClean="0">
                <a:solidFill>
                  <a:srgbClr val="FFC000"/>
                </a:solidFill>
              </a:rPr>
              <a:t>. </a:t>
            </a:r>
            <a:endParaRPr lang="en-US" sz="3200" dirty="0" smtClean="0">
              <a:solidFill>
                <a:srgbClr val="FFC000"/>
              </a:solidFill>
            </a:endParaRPr>
          </a:p>
          <a:p>
            <a:endParaRPr lang="en-US" sz="3200" dirty="0" smtClean="0">
              <a:solidFill>
                <a:srgbClr val="FFC000"/>
              </a:solidFill>
            </a:endParaRPr>
          </a:p>
          <a:p>
            <a:r>
              <a:rPr lang="en-US" sz="3200" dirty="0" smtClean="0">
                <a:solidFill>
                  <a:srgbClr val="FFC000"/>
                </a:solidFill>
              </a:rPr>
              <a:t>Third</a:t>
            </a:r>
            <a:r>
              <a:rPr lang="en-US" sz="3200" dirty="0" smtClean="0">
                <a:solidFill>
                  <a:srgbClr val="FFC000"/>
                </a:solidFill>
              </a:rPr>
              <a:t>, we need to be aware of the </a:t>
            </a:r>
            <a:r>
              <a:rPr lang="en-US" sz="3200" dirty="0" smtClean="0">
                <a:solidFill>
                  <a:srgbClr val="FFC000"/>
                </a:solidFill>
              </a:rPr>
              <a:t>organizational aspects </a:t>
            </a:r>
            <a:r>
              <a:rPr lang="en-US" sz="3200" dirty="0" smtClean="0">
                <a:solidFill>
                  <a:srgbClr val="FFC000"/>
                </a:solidFill>
              </a:rPr>
              <a:t>of the institutions that are offering the learning experience.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467600" cy="49229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The rest of this paper will examine ideas and strategies that confront Fraser’s </a:t>
            </a:r>
            <a:r>
              <a:rPr lang="en-US" sz="3200" dirty="0" smtClean="0">
                <a:solidFill>
                  <a:srgbClr val="FFC000"/>
                </a:solidFill>
              </a:rPr>
              <a:t>claim and which might </a:t>
            </a:r>
            <a:r>
              <a:rPr lang="en-US" sz="3200" dirty="0" smtClean="0">
                <a:solidFill>
                  <a:srgbClr val="FFC000"/>
                </a:solidFill>
              </a:rPr>
              <a:t>result in amore </a:t>
            </a:r>
            <a:r>
              <a:rPr lang="en-US" sz="3200" dirty="0" smtClean="0">
                <a:solidFill>
                  <a:srgbClr val="FFC000"/>
                </a:solidFill>
              </a:rPr>
              <a:t>effective match </a:t>
            </a:r>
            <a:r>
              <a:rPr lang="en-US" sz="3200" dirty="0" smtClean="0">
                <a:solidFill>
                  <a:srgbClr val="FFC000"/>
                </a:solidFill>
              </a:rPr>
              <a:t>between e-learning pedagogies, </a:t>
            </a:r>
            <a:r>
              <a:rPr lang="en-US" sz="3200" dirty="0" smtClean="0">
                <a:solidFill>
                  <a:srgbClr val="FFC000"/>
                </a:solidFill>
              </a:rPr>
              <a:t>the affordances </a:t>
            </a:r>
            <a:r>
              <a:rPr lang="en-US" sz="3200" dirty="0" smtClean="0">
                <a:solidFill>
                  <a:srgbClr val="FFC000"/>
                </a:solidFill>
              </a:rPr>
              <a:t>of the technologies and the motivation of learners as they </a:t>
            </a:r>
            <a:r>
              <a:rPr lang="en-US" sz="3200" dirty="0" smtClean="0">
                <a:solidFill>
                  <a:srgbClr val="FFC000"/>
                </a:solidFill>
              </a:rPr>
              <a:t>achieve effective </a:t>
            </a:r>
            <a:r>
              <a:rPr lang="en-US" sz="3200" dirty="0" smtClean="0">
                <a:solidFill>
                  <a:srgbClr val="FFC000"/>
                </a:solidFill>
              </a:rPr>
              <a:t>e-learning outcomes.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Tools to support e-learning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At present e-learning seems to be an amalgamation of various web technologies </a:t>
            </a:r>
            <a:r>
              <a:rPr lang="en-US" sz="2800" dirty="0" smtClean="0">
                <a:solidFill>
                  <a:srgbClr val="FFC000"/>
                </a:solidFill>
              </a:rPr>
              <a:t>that replicate </a:t>
            </a:r>
            <a:r>
              <a:rPr lang="en-US" sz="2800" dirty="0" smtClean="0">
                <a:solidFill>
                  <a:srgbClr val="FFC000"/>
                </a:solidFill>
              </a:rPr>
              <a:t>the strategies available in the face-to-face classroom. Metaphors </a:t>
            </a:r>
            <a:r>
              <a:rPr lang="en-US" sz="2800" dirty="0" smtClean="0">
                <a:solidFill>
                  <a:srgbClr val="FFC000"/>
                </a:solidFill>
              </a:rPr>
              <a:t>through which </a:t>
            </a:r>
            <a:r>
              <a:rPr lang="en-US" sz="2800" dirty="0" smtClean="0">
                <a:solidFill>
                  <a:srgbClr val="FFC000"/>
                </a:solidFill>
              </a:rPr>
              <a:t>these components of e-learning create similar relationships to </a:t>
            </a:r>
            <a:r>
              <a:rPr lang="en-US" sz="2800" dirty="0" smtClean="0">
                <a:solidFill>
                  <a:srgbClr val="FFC000"/>
                </a:solidFill>
              </a:rPr>
              <a:t>face-to-face contexts </a:t>
            </a:r>
            <a:r>
              <a:rPr lang="en-US" sz="2800" dirty="0" smtClean="0">
                <a:solidFill>
                  <a:srgbClr val="FFC000"/>
                </a:solidFill>
              </a:rPr>
              <a:t>include discussion forums, online assessment and textbooks.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7467600" cy="477052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However, at the tool level the technology affords much more than the </a:t>
            </a:r>
            <a:r>
              <a:rPr lang="en-US" sz="2000" dirty="0" smtClean="0">
                <a:solidFill>
                  <a:srgbClr val="FFC000"/>
                </a:solidFill>
              </a:rPr>
              <a:t>elements available </a:t>
            </a:r>
            <a:r>
              <a:rPr lang="en-US" sz="2000" dirty="0" smtClean="0">
                <a:solidFill>
                  <a:srgbClr val="FFC000"/>
                </a:solidFill>
              </a:rPr>
              <a:t>to the individual classroom teacher. For instance, in terms of display </a:t>
            </a:r>
            <a:r>
              <a:rPr lang="en-US" sz="2000" dirty="0" smtClean="0">
                <a:solidFill>
                  <a:srgbClr val="FFC000"/>
                </a:solidFill>
              </a:rPr>
              <a:t>and representation </a:t>
            </a:r>
            <a:r>
              <a:rPr lang="en-US" sz="2000" dirty="0" smtClean="0">
                <a:solidFill>
                  <a:srgbClr val="FFC000"/>
                </a:solidFill>
              </a:rPr>
              <a:t>of ideas the technology has enabled visual and aural </a:t>
            </a:r>
            <a:r>
              <a:rPr lang="en-US" sz="2000" dirty="0" smtClean="0">
                <a:solidFill>
                  <a:srgbClr val="FFC000"/>
                </a:solidFill>
              </a:rPr>
              <a:t>information display </a:t>
            </a:r>
            <a:r>
              <a:rPr lang="en-US" sz="2000" dirty="0" smtClean="0">
                <a:solidFill>
                  <a:srgbClr val="FFC000"/>
                </a:solidFill>
              </a:rPr>
              <a:t>within software </a:t>
            </a:r>
            <a:r>
              <a:rPr lang="en-US" sz="2000" dirty="0" smtClean="0">
                <a:solidFill>
                  <a:srgbClr val="FFC000"/>
                </a:solidFill>
              </a:rPr>
              <a:t>packages.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r>
              <a:rPr lang="en-US" sz="2000" dirty="0" smtClean="0">
                <a:solidFill>
                  <a:srgbClr val="FFC000"/>
                </a:solidFill>
              </a:rPr>
              <a:t>It is now possible to collect data from the </a:t>
            </a:r>
            <a:r>
              <a:rPr lang="en-US" sz="2000" dirty="0" smtClean="0">
                <a:solidFill>
                  <a:srgbClr val="FFC000"/>
                </a:solidFill>
              </a:rPr>
              <a:t>field and </a:t>
            </a:r>
            <a:r>
              <a:rPr lang="en-US" sz="2000" dirty="0" smtClean="0">
                <a:solidFill>
                  <a:srgbClr val="FFC000"/>
                </a:solidFill>
              </a:rPr>
              <a:t>represent that data in a graph or animated display that explains the ideas </a:t>
            </a:r>
            <a:r>
              <a:rPr lang="en-US" sz="2000" dirty="0" smtClean="0">
                <a:solidFill>
                  <a:srgbClr val="FFC000"/>
                </a:solidFill>
              </a:rPr>
              <a:t>visually and </a:t>
            </a:r>
            <a:r>
              <a:rPr lang="en-US" sz="2000" dirty="0" smtClean="0">
                <a:solidFill>
                  <a:srgbClr val="FFC000"/>
                </a:solidFill>
              </a:rPr>
              <a:t>succinctly</a:t>
            </a:r>
            <a:r>
              <a:rPr lang="en-US" sz="2000" dirty="0" smtClean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endParaRPr lang="en-US" sz="2000" dirty="0" smtClean="0">
              <a:solidFill>
                <a:srgbClr val="FFC000"/>
              </a:solidFill>
            </a:endParaRPr>
          </a:p>
          <a:p>
            <a:r>
              <a:rPr lang="en-US" sz="2000" dirty="0" smtClean="0">
                <a:solidFill>
                  <a:srgbClr val="FFC000"/>
                </a:solidFill>
              </a:rPr>
              <a:t>In fact, </a:t>
            </a:r>
            <a:r>
              <a:rPr lang="en-US" sz="2000" dirty="0" err="1" smtClean="0">
                <a:solidFill>
                  <a:srgbClr val="FFC000"/>
                </a:solidFill>
              </a:rPr>
              <a:t>Jonassen</a:t>
            </a:r>
            <a:r>
              <a:rPr lang="en-US" sz="2000" dirty="0" smtClean="0">
                <a:solidFill>
                  <a:srgbClr val="FFC000"/>
                </a:solidFill>
              </a:rPr>
              <a:t> (1996) has emphasized the role of technologies </a:t>
            </a:r>
            <a:r>
              <a:rPr lang="en-US" sz="2000" dirty="0" smtClean="0">
                <a:solidFill>
                  <a:srgbClr val="FFC000"/>
                </a:solidFill>
              </a:rPr>
              <a:t>in supporting </a:t>
            </a:r>
            <a:r>
              <a:rPr lang="en-US" sz="2000" dirty="0" smtClean="0">
                <a:solidFill>
                  <a:srgbClr val="FFC000"/>
                </a:solidFill>
              </a:rPr>
              <a:t>the thinking processes of learners, an approach termed cognitive tools </a:t>
            </a:r>
            <a:r>
              <a:rPr lang="en-US" sz="2000" dirty="0" smtClean="0">
                <a:solidFill>
                  <a:srgbClr val="FFC000"/>
                </a:solidFill>
              </a:rPr>
              <a:t>or </a:t>
            </a:r>
            <a:r>
              <a:rPr lang="en-US" sz="2000" dirty="0" err="1" smtClean="0">
                <a:solidFill>
                  <a:srgbClr val="FFC000"/>
                </a:solidFill>
              </a:rPr>
              <a:t>mindtools</a:t>
            </a:r>
            <a:r>
              <a:rPr lang="en-US" sz="2000" dirty="0" smtClean="0">
                <a:solidFill>
                  <a:srgbClr val="FFC000"/>
                </a:solidFill>
              </a:rPr>
              <a:t>.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err="1" smtClean="0">
                <a:solidFill>
                  <a:schemeClr val="accent6">
                    <a:lumMod val="75000"/>
                  </a:schemeClr>
                </a:solidFill>
              </a:rPr>
              <a:t>Bereiter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and </a:t>
            </a:r>
            <a:r>
              <a:rPr lang="en-US" sz="3200" dirty="0" err="1" smtClean="0">
                <a:solidFill>
                  <a:schemeClr val="accent6">
                    <a:lumMod val="75000"/>
                  </a:schemeClr>
                </a:solidFill>
              </a:rPr>
              <a:t>Scardamalia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(2005) suggested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what A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we need is a ‘dialogic literacy’</a:t>
            </a:r>
            <a:b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where: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In every kind of knowledge-based, progressive organization, new knowledge and </a:t>
            </a:r>
            <a:r>
              <a:rPr lang="en-US" dirty="0" smtClean="0">
                <a:solidFill>
                  <a:srgbClr val="FFC000"/>
                </a:solidFill>
              </a:rPr>
              <a:t>new directions </a:t>
            </a:r>
            <a:r>
              <a:rPr lang="en-US" dirty="0" smtClean="0">
                <a:solidFill>
                  <a:srgbClr val="FFC000"/>
                </a:solidFill>
              </a:rPr>
              <a:t>are forged through dialogue. . . .  </a:t>
            </a:r>
            <a:r>
              <a:rPr lang="en-US" dirty="0" smtClean="0">
                <a:solidFill>
                  <a:srgbClr val="FFC000"/>
                </a:solidFill>
              </a:rPr>
              <a:t>The </a:t>
            </a:r>
            <a:r>
              <a:rPr lang="en-US" dirty="0" smtClean="0">
                <a:solidFill>
                  <a:srgbClr val="FFC000"/>
                </a:solidFill>
              </a:rPr>
              <a:t>dialogue in Knowledge Age </a:t>
            </a:r>
            <a:r>
              <a:rPr lang="en-US" dirty="0" smtClean="0">
                <a:solidFill>
                  <a:srgbClr val="FFC000"/>
                </a:solidFill>
              </a:rPr>
              <a:t>organizations </a:t>
            </a:r>
            <a:r>
              <a:rPr lang="en-US" dirty="0" smtClean="0">
                <a:solidFill>
                  <a:srgbClr val="FFC000"/>
                </a:solidFill>
              </a:rPr>
              <a:t>is not principally concerned with narrative, exposition, argument, and </a:t>
            </a:r>
            <a:r>
              <a:rPr lang="en-US" dirty="0" smtClean="0">
                <a:solidFill>
                  <a:srgbClr val="FFC000"/>
                </a:solidFill>
              </a:rPr>
              <a:t>persuasion (the </a:t>
            </a:r>
            <a:r>
              <a:rPr lang="en-US" dirty="0" smtClean="0">
                <a:solidFill>
                  <a:srgbClr val="FFC000"/>
                </a:solidFill>
              </a:rPr>
              <a:t>stand-bys of traditional rhetoric) but with solving problems and developing </a:t>
            </a:r>
            <a:r>
              <a:rPr lang="en-US" dirty="0" smtClean="0">
                <a:solidFill>
                  <a:srgbClr val="FFC000"/>
                </a:solidFill>
              </a:rPr>
              <a:t>new ideas</a:t>
            </a:r>
            <a:r>
              <a:rPr lang="en-US" dirty="0" smtClean="0">
                <a:solidFill>
                  <a:srgbClr val="FFC000"/>
                </a:solidFill>
              </a:rPr>
              <a:t>. (</a:t>
            </a:r>
            <a:r>
              <a:rPr lang="en-US" dirty="0" err="1" smtClean="0">
                <a:solidFill>
                  <a:srgbClr val="FFC000"/>
                </a:solidFill>
              </a:rPr>
              <a:t>Bereiter</a:t>
            </a:r>
            <a:r>
              <a:rPr lang="en-US" dirty="0" smtClean="0">
                <a:solidFill>
                  <a:srgbClr val="FFC000"/>
                </a:solidFill>
              </a:rPr>
              <a:t> &amp; </a:t>
            </a:r>
            <a:r>
              <a:rPr lang="en-US" dirty="0" err="1" smtClean="0">
                <a:solidFill>
                  <a:srgbClr val="FFC000"/>
                </a:solidFill>
              </a:rPr>
              <a:t>Scardamalia</a:t>
            </a:r>
            <a:r>
              <a:rPr lang="en-US" dirty="0" smtClean="0">
                <a:solidFill>
                  <a:srgbClr val="FFC000"/>
                </a:solidFill>
              </a:rPr>
              <a:t>, 2005)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So what should be part of a more disruptive e-learning?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467600" cy="35513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C000"/>
                </a:solidFill>
              </a:rPr>
              <a:t>While many </a:t>
            </a:r>
            <a:r>
              <a:rPr lang="en-US" sz="3600" dirty="0" smtClean="0">
                <a:solidFill>
                  <a:srgbClr val="FFC000"/>
                </a:solidFill>
              </a:rPr>
              <a:t>tools can be used as part of the representational framing of ideas, if </a:t>
            </a:r>
            <a:r>
              <a:rPr lang="en-US" sz="3600" dirty="0" smtClean="0">
                <a:solidFill>
                  <a:srgbClr val="FFC000"/>
                </a:solidFill>
              </a:rPr>
              <a:t>they are </a:t>
            </a:r>
            <a:r>
              <a:rPr lang="en-US" sz="3600" dirty="0" smtClean="0">
                <a:solidFill>
                  <a:srgbClr val="FFC000"/>
                </a:solidFill>
              </a:rPr>
              <a:t>to support a pedagogical structure they often need to be mixed with </a:t>
            </a:r>
            <a:r>
              <a:rPr lang="en-US" sz="3600" dirty="0" smtClean="0">
                <a:solidFill>
                  <a:srgbClr val="FFC000"/>
                </a:solidFill>
              </a:rPr>
              <a:t>other components</a:t>
            </a:r>
            <a:r>
              <a:rPr lang="en-US" sz="3600" dirty="0" smtClean="0">
                <a:solidFill>
                  <a:srgbClr val="FFC000"/>
                </a:solidFill>
              </a:rPr>
              <a:t>.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For digital repositories to be considered a disruptive pedagogical innovation their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capabilities and affordances need to be reviewed.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4362412"/>
          </a:xfrm>
        </p:spPr>
        <p:txBody>
          <a:bodyPr>
            <a:noAutofit/>
          </a:bodyPr>
          <a:lstStyle/>
          <a:p>
            <a:endParaRPr lang="en-US" sz="2800" dirty="0" smtClean="0">
              <a:solidFill>
                <a:srgbClr val="FFC000"/>
              </a:solidFill>
            </a:endParaRPr>
          </a:p>
          <a:p>
            <a:r>
              <a:rPr lang="en-US" sz="2800" dirty="0" smtClean="0">
                <a:solidFill>
                  <a:srgbClr val="FFC000"/>
                </a:solidFill>
              </a:rPr>
              <a:t>They </a:t>
            </a:r>
            <a:r>
              <a:rPr lang="en-US" sz="2800" dirty="0" smtClean="0">
                <a:solidFill>
                  <a:srgbClr val="FFC000"/>
                </a:solidFill>
              </a:rPr>
              <a:t>have the potential to </a:t>
            </a:r>
            <a:r>
              <a:rPr lang="en-US" sz="2800" dirty="0" smtClean="0">
                <a:solidFill>
                  <a:srgbClr val="FFC000"/>
                </a:solidFill>
              </a:rPr>
              <a:t>support learners </a:t>
            </a:r>
            <a:r>
              <a:rPr lang="en-US" sz="2800" dirty="0" smtClean="0">
                <a:solidFill>
                  <a:srgbClr val="FFC000"/>
                </a:solidFill>
              </a:rPr>
              <a:t>in the construction of their own knowledge. </a:t>
            </a:r>
            <a:endParaRPr lang="en-US" sz="2800" dirty="0" smtClean="0">
              <a:solidFill>
                <a:srgbClr val="FFC000"/>
              </a:solidFill>
            </a:endParaRPr>
          </a:p>
          <a:p>
            <a:endParaRPr lang="en-US" sz="2800" dirty="0" smtClean="0">
              <a:solidFill>
                <a:srgbClr val="FFC000"/>
              </a:solidFill>
            </a:endParaRPr>
          </a:p>
          <a:p>
            <a:r>
              <a:rPr lang="en-US" sz="2800" dirty="0" smtClean="0">
                <a:solidFill>
                  <a:srgbClr val="FFC000"/>
                </a:solidFill>
              </a:rPr>
              <a:t>They </a:t>
            </a:r>
            <a:r>
              <a:rPr lang="en-US" sz="2800" dirty="0" smtClean="0">
                <a:solidFill>
                  <a:srgbClr val="FFC000"/>
                </a:solidFill>
              </a:rPr>
              <a:t>afford the capacity </a:t>
            </a:r>
            <a:r>
              <a:rPr lang="en-US" sz="2800" dirty="0" smtClean="0">
                <a:solidFill>
                  <a:srgbClr val="FFC000"/>
                </a:solidFill>
              </a:rPr>
              <a:t>for personalized project management </a:t>
            </a:r>
            <a:r>
              <a:rPr lang="en-US" sz="2800" dirty="0" smtClean="0">
                <a:solidFill>
                  <a:srgbClr val="FFC000"/>
                </a:solidFill>
              </a:rPr>
              <a:t>and for the collection of resources </a:t>
            </a:r>
            <a:r>
              <a:rPr lang="en-US" sz="2800" dirty="0" smtClean="0">
                <a:solidFill>
                  <a:srgbClr val="FFC000"/>
                </a:solidFill>
              </a:rPr>
              <a:t>from more than one </a:t>
            </a:r>
            <a:r>
              <a:rPr lang="en-US" sz="2800" dirty="0" smtClean="0">
                <a:solidFill>
                  <a:srgbClr val="FFC000"/>
                </a:solidFill>
              </a:rPr>
              <a:t>source, requiring comparisons and </a:t>
            </a:r>
            <a:r>
              <a:rPr lang="en-US" sz="2800" dirty="0" smtClean="0">
                <a:solidFill>
                  <a:srgbClr val="FFC000"/>
                </a:solidFill>
              </a:rPr>
              <a:t>contrasting </a:t>
            </a:r>
            <a:r>
              <a:rPr lang="en-US" sz="2800" dirty="0" smtClean="0">
                <a:solidFill>
                  <a:srgbClr val="FFC000"/>
                </a:solidFill>
              </a:rPr>
              <a:t>to ensure that the </a:t>
            </a:r>
            <a:r>
              <a:rPr lang="en-US" sz="2800" dirty="0" smtClean="0">
                <a:solidFill>
                  <a:srgbClr val="FFC000"/>
                </a:solidFill>
              </a:rPr>
              <a:t>information found </a:t>
            </a:r>
            <a:r>
              <a:rPr lang="en-US" sz="2800" dirty="0" smtClean="0">
                <a:solidFill>
                  <a:srgbClr val="FFC000"/>
                </a:solidFill>
              </a:rPr>
              <a:t>meets the learning goal.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There were several IT literacy issues;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students did not validate the information that they had retrieved from the web or the</a:t>
            </a:r>
            <a:b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repository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This means that the way the resources and information were </a:t>
            </a:r>
            <a:r>
              <a:rPr lang="en-US" dirty="0" smtClean="0">
                <a:solidFill>
                  <a:srgbClr val="FFC000"/>
                </a:solidFill>
              </a:rPr>
              <a:t>presented did </a:t>
            </a:r>
            <a:r>
              <a:rPr lang="en-US" dirty="0" smtClean="0">
                <a:solidFill>
                  <a:srgbClr val="FFC000"/>
                </a:solidFill>
              </a:rPr>
              <a:t>not raise any issue of veracity or interpretation concerns for the </a:t>
            </a:r>
            <a:r>
              <a:rPr lang="en-US" dirty="0" smtClean="0">
                <a:solidFill>
                  <a:srgbClr val="FFC000"/>
                </a:solidFill>
              </a:rPr>
              <a:t>students.</a:t>
            </a:r>
          </a:p>
          <a:p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Thus, when </a:t>
            </a:r>
            <a:r>
              <a:rPr lang="en-US" dirty="0" smtClean="0">
                <a:solidFill>
                  <a:srgbClr val="FFC000"/>
                </a:solidFill>
              </a:rPr>
              <a:t>designing learning activities there is a need to demand more conflicting </a:t>
            </a:r>
            <a:r>
              <a:rPr lang="en-US" dirty="0" smtClean="0">
                <a:solidFill>
                  <a:srgbClr val="FFC000"/>
                </a:solidFill>
              </a:rPr>
              <a:t>but reasonable </a:t>
            </a:r>
            <a:r>
              <a:rPr lang="en-US" dirty="0" smtClean="0">
                <a:solidFill>
                  <a:srgbClr val="FFC000"/>
                </a:solidFill>
              </a:rPr>
              <a:t>information in the task.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There was also evidence that most of the </a:t>
            </a:r>
            <a:r>
              <a:rPr lang="en-US" dirty="0" smtClean="0">
                <a:solidFill>
                  <a:srgbClr val="FFC000"/>
                </a:solidFill>
              </a:rPr>
              <a:t>groups were </a:t>
            </a:r>
            <a:r>
              <a:rPr lang="en-US" dirty="0" smtClean="0">
                <a:solidFill>
                  <a:srgbClr val="FFC000"/>
                </a:solidFill>
              </a:rPr>
              <a:t>able to employ multimodality in the construction of their learning </a:t>
            </a:r>
            <a:r>
              <a:rPr lang="en-US" dirty="0" smtClean="0">
                <a:solidFill>
                  <a:srgbClr val="FFC000"/>
                </a:solidFill>
              </a:rPr>
              <a:t>artifacts.</a:t>
            </a:r>
          </a:p>
          <a:p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7467600" cy="5303925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students are tasked with the exploration of </a:t>
            </a:r>
            <a:r>
              <a:rPr lang="en-US" sz="3200" dirty="0" smtClean="0">
                <a:solidFill>
                  <a:srgbClr val="FFC000"/>
                </a:solidFill>
              </a:rPr>
              <a:t>the resources </a:t>
            </a:r>
            <a:r>
              <a:rPr lang="en-US" sz="3200" dirty="0" smtClean="0">
                <a:solidFill>
                  <a:srgbClr val="FFC000"/>
                </a:solidFill>
              </a:rPr>
              <a:t>by themselves, the understanding of the structure of the information, </a:t>
            </a:r>
            <a:r>
              <a:rPr lang="en-US" sz="3200" dirty="0" smtClean="0">
                <a:solidFill>
                  <a:srgbClr val="FFC000"/>
                </a:solidFill>
              </a:rPr>
              <a:t>its modes </a:t>
            </a:r>
            <a:r>
              <a:rPr lang="en-US" sz="3200" dirty="0" smtClean="0">
                <a:solidFill>
                  <a:srgbClr val="FFC000"/>
                </a:solidFill>
              </a:rPr>
              <a:t>of representation and methods for assuring the quality and </a:t>
            </a:r>
            <a:r>
              <a:rPr lang="en-US" sz="3200" dirty="0" smtClean="0">
                <a:solidFill>
                  <a:srgbClr val="FFC000"/>
                </a:solidFill>
              </a:rPr>
              <a:t>appropriateness are </a:t>
            </a:r>
            <a:r>
              <a:rPr lang="en-US" sz="3200" dirty="0" smtClean="0">
                <a:solidFill>
                  <a:srgbClr val="FFC000"/>
                </a:solidFill>
              </a:rPr>
              <a:t>not trivial skills, even for well-developed discipline knowledge specialists.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Learning objects as potentially disruptive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467600" cy="35513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C000"/>
                </a:solidFill>
              </a:rPr>
              <a:t>Other potential successful shifts from sustaining pedagogies to disruptive </a:t>
            </a:r>
            <a:r>
              <a:rPr lang="en-US" sz="3600" dirty="0" smtClean="0">
                <a:solidFill>
                  <a:srgbClr val="FFC000"/>
                </a:solidFill>
              </a:rPr>
              <a:t>pedagogies might </a:t>
            </a:r>
            <a:r>
              <a:rPr lang="en-US" sz="3600" dirty="0" smtClean="0">
                <a:solidFill>
                  <a:srgbClr val="FFC000"/>
                </a:solidFill>
              </a:rPr>
              <a:t>also exist in terms of learning objects.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However, as mentioned previously, </a:t>
            </a:r>
            <a:r>
              <a:rPr lang="en-US" dirty="0" smtClean="0">
                <a:solidFill>
                  <a:srgbClr val="FFC000"/>
                </a:solidFill>
              </a:rPr>
              <a:t>the commonly </a:t>
            </a:r>
            <a:r>
              <a:rPr lang="en-US" dirty="0" smtClean="0">
                <a:solidFill>
                  <a:srgbClr val="FFC000"/>
                </a:solidFill>
              </a:rPr>
              <a:t>used objects at this time are often linked more closely to topics within </a:t>
            </a:r>
            <a:r>
              <a:rPr lang="en-US" dirty="0" smtClean="0">
                <a:solidFill>
                  <a:srgbClr val="FFC000"/>
                </a:solidFill>
              </a:rPr>
              <a:t>a syllabus, making </a:t>
            </a:r>
            <a:r>
              <a:rPr lang="en-US" dirty="0" smtClean="0">
                <a:solidFill>
                  <a:srgbClr val="FFC000"/>
                </a:solidFill>
              </a:rPr>
              <a:t>them less useable in different contexts. Interestingly, while </a:t>
            </a:r>
            <a:r>
              <a:rPr lang="en-US" dirty="0" smtClean="0">
                <a:solidFill>
                  <a:srgbClr val="FFC000"/>
                </a:solidFill>
              </a:rPr>
              <a:t>learning object </a:t>
            </a:r>
            <a:r>
              <a:rPr lang="en-US" dirty="0" smtClean="0">
                <a:solidFill>
                  <a:srgbClr val="FFC000"/>
                </a:solidFill>
              </a:rPr>
              <a:t>repositories have been developed in several countries, their usage is not </a:t>
            </a:r>
            <a:r>
              <a:rPr lang="en-US" dirty="0" smtClean="0">
                <a:solidFill>
                  <a:srgbClr val="FFC000"/>
                </a:solidFill>
              </a:rPr>
              <a:t>as common </a:t>
            </a:r>
            <a:r>
              <a:rPr lang="en-US" dirty="0" smtClean="0">
                <a:solidFill>
                  <a:srgbClr val="FFC000"/>
                </a:solidFill>
              </a:rPr>
              <a:t>as might be expected.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In fact, it requires a careful process of </a:t>
            </a:r>
            <a:r>
              <a:rPr lang="en-US" sz="3200" dirty="0" smtClean="0">
                <a:solidFill>
                  <a:srgbClr val="FFC000"/>
                </a:solidFill>
              </a:rPr>
              <a:t>ensuring collaboration </a:t>
            </a:r>
            <a:r>
              <a:rPr lang="en-US" sz="3200" dirty="0" smtClean="0">
                <a:solidFill>
                  <a:srgbClr val="FFC000"/>
                </a:solidFill>
              </a:rPr>
              <a:t>between teachers and experts, gaining successful experience </a:t>
            </a:r>
            <a:r>
              <a:rPr lang="en-US" sz="3200" dirty="0" smtClean="0">
                <a:solidFill>
                  <a:srgbClr val="FFC000"/>
                </a:solidFill>
              </a:rPr>
              <a:t>in teaching </a:t>
            </a:r>
            <a:r>
              <a:rPr lang="en-US" sz="3200" dirty="0" smtClean="0">
                <a:solidFill>
                  <a:srgbClr val="FFC000"/>
                </a:solidFill>
              </a:rPr>
              <a:t>with the technologies and participating in a community that </a:t>
            </a:r>
            <a:r>
              <a:rPr lang="en-US" sz="3200" dirty="0" smtClean="0">
                <a:solidFill>
                  <a:srgbClr val="FFC000"/>
                </a:solidFill>
              </a:rPr>
              <a:t>provides continuous </a:t>
            </a:r>
            <a:r>
              <a:rPr lang="en-US" sz="3200" dirty="0" smtClean="0">
                <a:solidFill>
                  <a:srgbClr val="FFC000"/>
                </a:solidFill>
              </a:rPr>
              <a:t>support.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Without exploring the range of reasons, the lack </a:t>
            </a:r>
            <a:r>
              <a:rPr lang="en-US" dirty="0" smtClean="0">
                <a:solidFill>
                  <a:srgbClr val="FFC000"/>
                </a:solidFill>
              </a:rPr>
              <a:t>of use </a:t>
            </a:r>
            <a:r>
              <a:rPr lang="en-US" dirty="0" smtClean="0">
                <a:solidFill>
                  <a:srgbClr val="FFC000"/>
                </a:solidFill>
              </a:rPr>
              <a:t>appears related to the type of objects </a:t>
            </a:r>
            <a:r>
              <a:rPr lang="en-US" dirty="0" smtClean="0">
                <a:solidFill>
                  <a:srgbClr val="FFC000"/>
                </a:solidFill>
              </a:rPr>
              <a:t>being hared. Most </a:t>
            </a:r>
            <a:r>
              <a:rPr lang="en-US" dirty="0" smtClean="0">
                <a:solidFill>
                  <a:srgbClr val="FFC000"/>
                </a:solidFill>
              </a:rPr>
              <a:t>are content </a:t>
            </a:r>
            <a:r>
              <a:rPr lang="en-US" dirty="0" smtClean="0">
                <a:solidFill>
                  <a:srgbClr val="FFC000"/>
                </a:solidFill>
              </a:rPr>
              <a:t>dependent and </a:t>
            </a:r>
            <a:r>
              <a:rPr lang="en-US" dirty="0" smtClean="0">
                <a:solidFill>
                  <a:srgbClr val="FFC000"/>
                </a:solidFill>
              </a:rPr>
              <a:t>contain elements that can only be used to teach a specific topic and ‘fit’ into </a:t>
            </a:r>
            <a:r>
              <a:rPr lang="en-US" dirty="0" smtClean="0">
                <a:solidFill>
                  <a:srgbClr val="FFC000"/>
                </a:solidFill>
              </a:rPr>
              <a:t>the context </a:t>
            </a:r>
            <a:r>
              <a:rPr lang="en-US" dirty="0" smtClean="0">
                <a:solidFill>
                  <a:srgbClr val="FFC000"/>
                </a:solidFill>
              </a:rPr>
              <a:t>for which it was devised. Learning objects represent the </a:t>
            </a:r>
            <a:r>
              <a:rPr lang="en-US" dirty="0" smtClean="0">
                <a:solidFill>
                  <a:srgbClr val="FFC000"/>
                </a:solidFill>
              </a:rPr>
              <a:t>increasing modularization </a:t>
            </a:r>
            <a:r>
              <a:rPr lang="en-US" dirty="0" smtClean="0">
                <a:solidFill>
                  <a:srgbClr val="FFC000"/>
                </a:solidFill>
              </a:rPr>
              <a:t>of individual elements that can be retrieved from databases </a:t>
            </a:r>
            <a:r>
              <a:rPr lang="en-US" dirty="0" smtClean="0">
                <a:solidFill>
                  <a:srgbClr val="FFC000"/>
                </a:solidFill>
              </a:rPr>
              <a:t>and employed </a:t>
            </a:r>
            <a:r>
              <a:rPr lang="en-US" dirty="0" smtClean="0">
                <a:solidFill>
                  <a:srgbClr val="FFC000"/>
                </a:solidFill>
              </a:rPr>
              <a:t>in a number of different learning contexts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To create pedagogical </a:t>
            </a:r>
            <a:r>
              <a:rPr lang="en-US" dirty="0" smtClean="0">
                <a:solidFill>
                  <a:srgbClr val="FFC000"/>
                </a:solidFill>
              </a:rPr>
              <a:t>experiences that </a:t>
            </a:r>
            <a:r>
              <a:rPr lang="en-US" dirty="0" smtClean="0">
                <a:solidFill>
                  <a:srgbClr val="FFC000"/>
                </a:solidFill>
              </a:rPr>
              <a:t>make a significant impact on either teacher or learner it would seem </a:t>
            </a:r>
            <a:r>
              <a:rPr lang="en-US" dirty="0" smtClean="0">
                <a:solidFill>
                  <a:srgbClr val="FFC000"/>
                </a:solidFill>
              </a:rPr>
              <a:t>that potentially </a:t>
            </a:r>
            <a:r>
              <a:rPr lang="en-US" dirty="0" smtClean="0">
                <a:solidFill>
                  <a:srgbClr val="FFC000"/>
                </a:solidFill>
              </a:rPr>
              <a:t>disruptive pedagogical options need to be adopted.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This would be likely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to result in: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a </a:t>
            </a:r>
            <a:r>
              <a:rPr lang="en-US" dirty="0" smtClean="0">
                <a:solidFill>
                  <a:srgbClr val="FFC000"/>
                </a:solidFill>
              </a:rPr>
              <a:t>shift from content management systems (LMS) to </a:t>
            </a:r>
            <a:r>
              <a:rPr lang="en-US" dirty="0" smtClean="0">
                <a:solidFill>
                  <a:srgbClr val="FFC000"/>
                </a:solidFill>
              </a:rPr>
              <a:t>digital repositories;</a:t>
            </a:r>
          </a:p>
          <a:p>
            <a:pPr marL="457200" indent="-457200">
              <a:buAutoNum type="arabicPeriod"/>
            </a:pPr>
            <a:endParaRPr lang="en-US" dirty="0" smtClean="0">
              <a:solidFill>
                <a:srgbClr val="FFC000"/>
              </a:solidFill>
            </a:endParaRPr>
          </a:p>
          <a:p>
            <a:pPr marL="457200" indent="-457200">
              <a:buAutoNum type="arabicPeriod"/>
            </a:pPr>
            <a:endParaRPr lang="en-US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2. </a:t>
            </a:r>
            <a:r>
              <a:rPr lang="en-US" dirty="0" smtClean="0">
                <a:solidFill>
                  <a:srgbClr val="FFC000"/>
                </a:solidFill>
              </a:rPr>
              <a:t>	a </a:t>
            </a:r>
            <a:r>
              <a:rPr lang="en-US" dirty="0" smtClean="0">
                <a:solidFill>
                  <a:srgbClr val="FFC000"/>
                </a:solidFill>
              </a:rPr>
              <a:t>shift from learning objects (with content </a:t>
            </a:r>
            <a:r>
              <a:rPr lang="en-US" dirty="0" smtClean="0">
                <a:solidFill>
                  <a:srgbClr val="FFC000"/>
                </a:solidFill>
              </a:rPr>
              <a:t>	embedded</a:t>
            </a:r>
            <a:r>
              <a:rPr lang="en-US" dirty="0" smtClean="0">
                <a:solidFill>
                  <a:srgbClr val="FFC000"/>
                </a:solidFill>
              </a:rPr>
              <a:t>) to learning activities </a:t>
            </a:r>
            <a:r>
              <a:rPr lang="en-US" dirty="0" smtClean="0">
                <a:solidFill>
                  <a:srgbClr val="FFC000"/>
                </a:solidFill>
              </a:rPr>
              <a:t>that are </a:t>
            </a:r>
            <a:r>
              <a:rPr lang="en-US" dirty="0" smtClean="0">
                <a:solidFill>
                  <a:srgbClr val="FFC000"/>
                </a:solidFill>
              </a:rPr>
              <a:t>shareable </a:t>
            </a:r>
            <a:r>
              <a:rPr lang="en-US" dirty="0" smtClean="0">
                <a:solidFill>
                  <a:srgbClr val="FFC000"/>
                </a:solidFill>
              </a:rPr>
              <a:t>	pedagogical </a:t>
            </a:r>
            <a:r>
              <a:rPr lang="en-US" dirty="0" smtClean="0">
                <a:solidFill>
                  <a:srgbClr val="FFC000"/>
                </a:solidFill>
              </a:rPr>
              <a:t>sequences without content</a:t>
            </a:r>
            <a:r>
              <a:rPr lang="en-US" dirty="0" smtClean="0">
                <a:solidFill>
                  <a:srgbClr val="FFC000"/>
                </a:solidFill>
              </a:rPr>
              <a:t>;</a:t>
            </a:r>
            <a:endParaRPr lang="en-US" dirty="0" smtClean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3. </a:t>
            </a:r>
            <a:r>
              <a:rPr lang="en-US" dirty="0" smtClean="0">
                <a:solidFill>
                  <a:srgbClr val="FFC000"/>
                </a:solidFill>
              </a:rPr>
              <a:t>	a </a:t>
            </a:r>
            <a:r>
              <a:rPr lang="en-US" dirty="0" smtClean="0">
                <a:solidFill>
                  <a:srgbClr val="FFC000"/>
                </a:solidFill>
              </a:rPr>
              <a:t>shift from information delivery to more interaction </a:t>
            </a:r>
            <a:r>
              <a:rPr lang="en-US" dirty="0" smtClean="0">
                <a:solidFill>
                  <a:srgbClr val="FFC000"/>
                </a:solidFill>
              </a:rPr>
              <a:t>	support</a:t>
            </a:r>
            <a:r>
              <a:rPr lang="en-US" dirty="0" smtClean="0">
                <a:solidFill>
                  <a:srgbClr val="FFC000"/>
                </a:solidFill>
              </a:rPr>
              <a:t>, thus enabling the social construction of </a:t>
            </a:r>
            <a:r>
              <a:rPr lang="en-US" dirty="0" smtClean="0">
                <a:solidFill>
                  <a:srgbClr val="FFC000"/>
                </a:solidFill>
              </a:rPr>
              <a:t>	meaningful </a:t>
            </a:r>
            <a:r>
              <a:rPr lang="en-US" dirty="0" smtClean="0">
                <a:solidFill>
                  <a:srgbClr val="FFC000"/>
                </a:solidFill>
              </a:rPr>
              <a:t>knowledge</a:t>
            </a:r>
            <a:r>
              <a:rPr lang="en-US" dirty="0" smtClean="0">
                <a:solidFill>
                  <a:srgbClr val="FFC000"/>
                </a:solidFill>
              </a:rPr>
              <a:t>;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4. </a:t>
            </a:r>
            <a:r>
              <a:rPr lang="en-US" dirty="0" smtClean="0">
                <a:solidFill>
                  <a:srgbClr val="FFC000"/>
                </a:solidFill>
              </a:rPr>
              <a:t>	a </a:t>
            </a:r>
            <a:r>
              <a:rPr lang="en-US" dirty="0" smtClean="0">
                <a:solidFill>
                  <a:srgbClr val="FFC000"/>
                </a:solidFill>
              </a:rPr>
              <a:t>shift in focus from assessment of the end product </a:t>
            </a:r>
            <a:r>
              <a:rPr lang="en-US" dirty="0" smtClean="0">
                <a:solidFill>
                  <a:srgbClr val="FFC000"/>
                </a:solidFill>
              </a:rPr>
              <a:t>	to </a:t>
            </a:r>
            <a:r>
              <a:rPr lang="en-US" dirty="0" smtClean="0">
                <a:solidFill>
                  <a:srgbClr val="FFC000"/>
                </a:solidFill>
              </a:rPr>
              <a:t>assessment of the learning journey, through </a:t>
            </a:r>
            <a:r>
              <a:rPr lang="en-US" dirty="0" smtClean="0">
                <a:solidFill>
                  <a:srgbClr val="FFC000"/>
                </a:solidFill>
              </a:rPr>
              <a:t>	keeping </a:t>
            </a:r>
            <a:r>
              <a:rPr lang="en-US" dirty="0" smtClean="0">
                <a:solidFill>
                  <a:srgbClr val="FFC000"/>
                </a:solidFill>
              </a:rPr>
              <a:t>portfolios of en route products that indicate </a:t>
            </a:r>
            <a:r>
              <a:rPr lang="en-US" dirty="0" smtClean="0">
                <a:solidFill>
                  <a:srgbClr val="FFC000"/>
                </a:solidFill>
              </a:rPr>
              <a:t>	changes </a:t>
            </a:r>
            <a:r>
              <a:rPr lang="en-US" dirty="0" smtClean="0">
                <a:solidFill>
                  <a:srgbClr val="FFC000"/>
                </a:solidFill>
              </a:rPr>
              <a:t>in understanding and reflection;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5. a shift from a focus on facts and principles to a focus on benchmarking </a:t>
            </a:r>
            <a:r>
              <a:rPr lang="en-US" dirty="0" smtClean="0">
                <a:solidFill>
                  <a:srgbClr val="FFC000"/>
                </a:solidFill>
              </a:rPr>
              <a:t>of performance </a:t>
            </a:r>
            <a:r>
              <a:rPr lang="en-US" dirty="0" smtClean="0">
                <a:solidFill>
                  <a:srgbClr val="FFC000"/>
                </a:solidFill>
              </a:rPr>
              <a:t>against many other examples, either within the class or </a:t>
            </a:r>
            <a:r>
              <a:rPr lang="en-US" dirty="0" smtClean="0">
                <a:solidFill>
                  <a:srgbClr val="FFC000"/>
                </a:solidFill>
              </a:rPr>
              <a:t>between similar </a:t>
            </a:r>
            <a:r>
              <a:rPr lang="en-US" dirty="0" smtClean="0">
                <a:solidFill>
                  <a:srgbClr val="FFC000"/>
                </a:solidFill>
              </a:rPr>
              <a:t>groups.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What do we need to add for disruption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467600" cy="3779925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The announcement of </a:t>
            </a:r>
            <a:r>
              <a:rPr lang="en-US" sz="3200" dirty="0" smtClean="0">
                <a:solidFill>
                  <a:srgbClr val="FFC000"/>
                </a:solidFill>
              </a:rPr>
              <a:t>a merger </a:t>
            </a:r>
            <a:r>
              <a:rPr lang="en-US" sz="3200" dirty="0" smtClean="0">
                <a:solidFill>
                  <a:srgbClr val="FFC000"/>
                </a:solidFill>
              </a:rPr>
              <a:t>by </a:t>
            </a:r>
            <a:r>
              <a:rPr lang="en-US" sz="3200" dirty="0" err="1" smtClean="0">
                <a:solidFill>
                  <a:srgbClr val="FFC000"/>
                </a:solidFill>
              </a:rPr>
              <a:t>BlackBoard</a:t>
            </a:r>
            <a:r>
              <a:rPr lang="en-US" sz="3200" dirty="0" smtClean="0">
                <a:solidFill>
                  <a:srgbClr val="FFC000"/>
                </a:solidFill>
              </a:rPr>
              <a:t> and Web CT </a:t>
            </a:r>
            <a:r>
              <a:rPr lang="en-US" sz="3200" dirty="0" smtClean="0">
                <a:solidFill>
                  <a:srgbClr val="FFC000"/>
                </a:solidFill>
              </a:rPr>
              <a:t>(</a:t>
            </a:r>
            <a:r>
              <a:rPr lang="en-US" sz="3200" dirty="0" err="1" smtClean="0">
                <a:solidFill>
                  <a:srgbClr val="FFC000"/>
                </a:solidFill>
              </a:rPr>
              <a:t>BlackBoard</a:t>
            </a:r>
            <a:r>
              <a:rPr lang="en-US" sz="3200" dirty="0" smtClean="0">
                <a:solidFill>
                  <a:srgbClr val="FFC000"/>
                </a:solidFill>
              </a:rPr>
              <a:t>, 2005) </a:t>
            </a:r>
            <a:r>
              <a:rPr lang="en-US" sz="3200" dirty="0" smtClean="0">
                <a:solidFill>
                  <a:srgbClr val="FFC000"/>
                </a:solidFill>
              </a:rPr>
              <a:t>has started </a:t>
            </a:r>
            <a:r>
              <a:rPr lang="en-US" sz="3200" dirty="0" smtClean="0">
                <a:solidFill>
                  <a:srgbClr val="FFC000"/>
                </a:solidFill>
              </a:rPr>
              <a:t>many educators rethinking how educational institutions should </a:t>
            </a:r>
            <a:r>
              <a:rPr lang="en-US" sz="3200" dirty="0" smtClean="0">
                <a:solidFill>
                  <a:srgbClr val="FFC000"/>
                </a:solidFill>
              </a:rPr>
              <a:t>approach their </a:t>
            </a:r>
            <a:r>
              <a:rPr lang="en-US" sz="3200" dirty="0" smtClean="0">
                <a:solidFill>
                  <a:srgbClr val="FFC000"/>
                </a:solidFill>
              </a:rPr>
              <a:t>e-learning strategies and how they support links between and among </a:t>
            </a:r>
            <a:r>
              <a:rPr lang="en-US" sz="3200" dirty="0" smtClean="0">
                <a:solidFill>
                  <a:srgbClr val="FFC000"/>
                </a:solidFill>
              </a:rPr>
              <a:t>students and </a:t>
            </a:r>
            <a:r>
              <a:rPr lang="en-US" sz="3200" dirty="0" smtClean="0">
                <a:solidFill>
                  <a:srgbClr val="FFC000"/>
                </a:solidFill>
              </a:rPr>
              <a:t>teachers.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It becomes a time in which new options in technology use </a:t>
            </a:r>
            <a:r>
              <a:rPr lang="en-US" sz="2800" dirty="0" smtClean="0">
                <a:solidFill>
                  <a:srgbClr val="FFC000"/>
                </a:solidFill>
              </a:rPr>
              <a:t>might include </a:t>
            </a:r>
            <a:r>
              <a:rPr lang="en-US" sz="2800" dirty="0" smtClean="0">
                <a:solidFill>
                  <a:srgbClr val="FFC000"/>
                </a:solidFill>
              </a:rPr>
              <a:t>open source software as an </a:t>
            </a:r>
            <a:r>
              <a:rPr lang="en-US" sz="2800" dirty="0" smtClean="0">
                <a:solidFill>
                  <a:srgbClr val="FFC000"/>
                </a:solidFill>
              </a:rPr>
              <a:t>alternative </a:t>
            </a:r>
            <a:r>
              <a:rPr lang="en-US" sz="2800" dirty="0" smtClean="0">
                <a:solidFill>
                  <a:srgbClr val="FFC000"/>
                </a:solidFill>
              </a:rPr>
              <a:t>to provide a less expensive </a:t>
            </a:r>
            <a:r>
              <a:rPr lang="en-US" sz="2800" dirty="0" smtClean="0">
                <a:solidFill>
                  <a:srgbClr val="FFC000"/>
                </a:solidFill>
              </a:rPr>
              <a:t>learning management </a:t>
            </a:r>
            <a:r>
              <a:rPr lang="en-US" sz="2800" dirty="0" smtClean="0">
                <a:solidFill>
                  <a:srgbClr val="FFC000"/>
                </a:solidFill>
              </a:rPr>
              <a:t>software environment or the rethinking of course design so </a:t>
            </a:r>
            <a:r>
              <a:rPr lang="en-US" sz="2800" dirty="0" smtClean="0">
                <a:solidFill>
                  <a:srgbClr val="FFC000"/>
                </a:solidFill>
              </a:rPr>
              <a:t>that investment </a:t>
            </a:r>
            <a:r>
              <a:rPr lang="en-US" sz="2800" dirty="0" smtClean="0">
                <a:solidFill>
                  <a:srgbClr val="FFC000"/>
                </a:solidFill>
              </a:rPr>
              <a:t>in one propriety system does not prohibit a later move or switch </a:t>
            </a:r>
            <a:r>
              <a:rPr lang="en-US" sz="2800" dirty="0" smtClean="0">
                <a:solidFill>
                  <a:srgbClr val="FFC000"/>
                </a:solidFill>
              </a:rPr>
              <a:t>to another </a:t>
            </a:r>
            <a:r>
              <a:rPr lang="en-US" sz="2800" dirty="0" smtClean="0">
                <a:solidFill>
                  <a:srgbClr val="FFC000"/>
                </a:solidFill>
              </a:rPr>
              <a:t>that offers a better pedagogical match.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However, a better </a:t>
            </a:r>
            <a:r>
              <a:rPr lang="en-US" dirty="0" smtClean="0">
                <a:solidFill>
                  <a:srgbClr val="FFC000"/>
                </a:solidFill>
              </a:rPr>
              <a:t>consideration might </a:t>
            </a:r>
            <a:r>
              <a:rPr lang="en-US" dirty="0" smtClean="0">
                <a:solidFill>
                  <a:srgbClr val="FFC000"/>
                </a:solidFill>
              </a:rPr>
              <a:t>be not to overlay the decision with </a:t>
            </a:r>
            <a:r>
              <a:rPr lang="en-US" dirty="0" smtClean="0">
                <a:solidFill>
                  <a:srgbClr val="FFC000"/>
                </a:solidFill>
              </a:rPr>
              <a:t>changes in </a:t>
            </a:r>
            <a:r>
              <a:rPr lang="en-US" dirty="0" smtClean="0">
                <a:solidFill>
                  <a:srgbClr val="FFC000"/>
                </a:solidFill>
              </a:rPr>
              <a:t>the technology options, but rather to explore the match between pedagogy, </a:t>
            </a:r>
            <a:r>
              <a:rPr lang="en-US" dirty="0" smtClean="0">
                <a:solidFill>
                  <a:srgbClr val="FFC000"/>
                </a:solidFill>
              </a:rPr>
              <a:t>tool And motivation to </a:t>
            </a:r>
            <a:r>
              <a:rPr lang="en-US" dirty="0" smtClean="0">
                <a:solidFill>
                  <a:srgbClr val="FFC000"/>
                </a:solidFill>
              </a:rPr>
              <a:t>examine why the </a:t>
            </a:r>
            <a:r>
              <a:rPr lang="en-US" dirty="0" smtClean="0">
                <a:solidFill>
                  <a:srgbClr val="FFC000"/>
                </a:solidFill>
              </a:rPr>
              <a:t>learner might commit more </a:t>
            </a:r>
            <a:r>
              <a:rPr lang="en-US" dirty="0" smtClean="0">
                <a:solidFill>
                  <a:srgbClr val="FFC000"/>
                </a:solidFill>
              </a:rPr>
              <a:t>time and energy </a:t>
            </a:r>
            <a:r>
              <a:rPr lang="en-US" dirty="0" smtClean="0">
                <a:solidFill>
                  <a:srgbClr val="FFC000"/>
                </a:solidFill>
              </a:rPr>
              <a:t>to learning</a:t>
            </a:r>
            <a:r>
              <a:rPr lang="en-US" dirty="0" smtClean="0">
                <a:solidFill>
                  <a:srgbClr val="FFC000"/>
                </a:solidFill>
              </a:rPr>
              <a:t>. Several authors have suggested that </a:t>
            </a:r>
            <a:r>
              <a:rPr lang="en-US" dirty="0" smtClean="0">
                <a:solidFill>
                  <a:srgbClr val="FFC000"/>
                </a:solidFill>
              </a:rPr>
              <a:t>strategies </a:t>
            </a:r>
            <a:r>
              <a:rPr lang="en-US" dirty="0" smtClean="0">
                <a:solidFill>
                  <a:srgbClr val="FFC000"/>
                </a:solidFill>
              </a:rPr>
              <a:t>such as games and </a:t>
            </a:r>
            <a:r>
              <a:rPr lang="en-US" dirty="0" smtClean="0">
                <a:solidFill>
                  <a:srgbClr val="FFC000"/>
                </a:solidFill>
              </a:rPr>
              <a:t>three dimensional </a:t>
            </a:r>
            <a:r>
              <a:rPr lang="en-US" dirty="0" smtClean="0">
                <a:solidFill>
                  <a:srgbClr val="FFC000"/>
                </a:solidFill>
              </a:rPr>
              <a:t>virtual worlds might provide more disruptive pedagogical </a:t>
            </a:r>
            <a:r>
              <a:rPr lang="en-US" dirty="0" smtClean="0">
                <a:solidFill>
                  <a:srgbClr val="FFC000"/>
                </a:solidFill>
              </a:rPr>
              <a:t>strategies (</a:t>
            </a:r>
            <a:r>
              <a:rPr lang="en-US" dirty="0" err="1" smtClean="0">
                <a:solidFill>
                  <a:srgbClr val="FFC000"/>
                </a:solidFill>
              </a:rPr>
              <a:t>Barab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et al., 2005).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It is acknowledged that these environments do increase </a:t>
            </a:r>
            <a:r>
              <a:rPr lang="en-US" sz="3200" dirty="0" smtClean="0">
                <a:solidFill>
                  <a:srgbClr val="FFC000"/>
                </a:solidFill>
              </a:rPr>
              <a:t>the motivation </a:t>
            </a:r>
            <a:r>
              <a:rPr lang="en-US" sz="3200" dirty="0" smtClean="0">
                <a:solidFill>
                  <a:srgbClr val="FFC000"/>
                </a:solidFill>
              </a:rPr>
              <a:t>of the participants. The options for learners to construct their own </a:t>
            </a:r>
            <a:r>
              <a:rPr lang="en-US" sz="3200" dirty="0" smtClean="0">
                <a:solidFill>
                  <a:srgbClr val="FFC000"/>
                </a:solidFill>
              </a:rPr>
              <a:t>spaces raises </a:t>
            </a:r>
            <a:r>
              <a:rPr lang="en-US" sz="3200" dirty="0" smtClean="0">
                <a:solidFill>
                  <a:srgbClr val="FFC000"/>
                </a:solidFill>
              </a:rPr>
              <a:t>further challenges to perform at higher cognitive levels (Lim et al., 2006).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In speaking on the topic of technology and engaged learning, Metros (</a:t>
            </a:r>
            <a:r>
              <a:rPr lang="en-US" sz="2800" dirty="0" smtClean="0">
                <a:solidFill>
                  <a:srgbClr val="FFC000"/>
                </a:solidFill>
              </a:rPr>
              <a:t>2003) suggested </a:t>
            </a:r>
            <a:r>
              <a:rPr lang="en-US" sz="2800" dirty="0" smtClean="0">
                <a:solidFill>
                  <a:srgbClr val="FFC000"/>
                </a:solidFill>
              </a:rPr>
              <a:t>the additional element of engagement. She argued that for students </a:t>
            </a:r>
            <a:r>
              <a:rPr lang="en-US" sz="2800" dirty="0" smtClean="0">
                <a:solidFill>
                  <a:srgbClr val="FFC000"/>
                </a:solidFill>
              </a:rPr>
              <a:t>to become </a:t>
            </a:r>
            <a:r>
              <a:rPr lang="en-US" sz="2800" dirty="0" smtClean="0">
                <a:solidFill>
                  <a:srgbClr val="FFC000"/>
                </a:solidFill>
              </a:rPr>
              <a:t>engaged with their learning, e-learning should be redesigned to move </a:t>
            </a:r>
            <a:r>
              <a:rPr lang="en-US" sz="2800" dirty="0" smtClean="0">
                <a:solidFill>
                  <a:srgbClr val="FFC000"/>
                </a:solidFill>
              </a:rPr>
              <a:t>them through </a:t>
            </a:r>
            <a:r>
              <a:rPr lang="en-US" sz="2800" dirty="0" smtClean="0">
                <a:solidFill>
                  <a:srgbClr val="FFC000"/>
                </a:solidFill>
              </a:rPr>
              <a:t>three processes: transfer of ideas, translation of ideas and transcending </a:t>
            </a:r>
            <a:r>
              <a:rPr lang="en-US" sz="2800" dirty="0" smtClean="0">
                <a:solidFill>
                  <a:srgbClr val="FFC000"/>
                </a:solidFill>
              </a:rPr>
              <a:t>ideas. She </a:t>
            </a:r>
            <a:r>
              <a:rPr lang="en-US" sz="2800" dirty="0" smtClean="0">
                <a:solidFill>
                  <a:srgbClr val="FFC000"/>
                </a:solidFill>
              </a:rPr>
              <a:t>defined these as involving the following.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Certainly, many instructors have never used e-learning strategies in </a:t>
            </a:r>
            <a:r>
              <a:rPr lang="en-US" sz="3200" dirty="0" smtClean="0">
                <a:solidFill>
                  <a:srgbClr val="FFC000"/>
                </a:solidFill>
              </a:rPr>
              <a:t>their student </a:t>
            </a:r>
            <a:r>
              <a:rPr lang="en-US" sz="3200" dirty="0" smtClean="0">
                <a:solidFill>
                  <a:srgbClr val="FFC000"/>
                </a:solidFill>
              </a:rPr>
              <a:t>role nor have they had training in, or previous experience of, teaching </a:t>
            </a:r>
            <a:r>
              <a:rPr lang="en-US" sz="3200" dirty="0" smtClean="0">
                <a:solidFill>
                  <a:srgbClr val="FFC000"/>
                </a:solidFill>
              </a:rPr>
              <a:t>with e-learning </a:t>
            </a:r>
            <a:r>
              <a:rPr lang="en-US" sz="3200" dirty="0" smtClean="0">
                <a:solidFill>
                  <a:srgbClr val="FFC000"/>
                </a:solidFill>
              </a:rPr>
              <a:t>strategies. The rapidly changing context in which e-learning is </a:t>
            </a:r>
            <a:r>
              <a:rPr lang="en-US" sz="3200" dirty="0" smtClean="0">
                <a:solidFill>
                  <a:srgbClr val="FFC000"/>
                </a:solidFill>
              </a:rPr>
              <a:t>occurring makes </a:t>
            </a:r>
            <a:r>
              <a:rPr lang="en-US" sz="3200" dirty="0" smtClean="0">
                <a:solidFill>
                  <a:srgbClr val="FFC000"/>
                </a:solidFill>
              </a:rPr>
              <a:t>the challenge for these teachers just that little bit harder.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7200"/>
            <a:ext cx="7467600" cy="553252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</a:rPr>
              <a:t>Transfer. </a:t>
            </a:r>
            <a:r>
              <a:rPr lang="en-US" dirty="0" smtClean="0">
                <a:solidFill>
                  <a:srgbClr val="FFC000"/>
                </a:solidFill>
              </a:rPr>
              <a:t>Transfer conventional instructional tools, strategies, communication </a:t>
            </a:r>
            <a:r>
              <a:rPr lang="en-US" dirty="0" smtClean="0">
                <a:solidFill>
                  <a:srgbClr val="FFC000"/>
                </a:solidFill>
              </a:rPr>
              <a:t>and delivery </a:t>
            </a:r>
            <a:r>
              <a:rPr lang="en-US" dirty="0" smtClean="0">
                <a:solidFill>
                  <a:srgbClr val="FFC000"/>
                </a:solidFill>
              </a:rPr>
              <a:t>to a technology-enhanced learning environment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r>
              <a:rPr lang="en-US" sz="2800" b="1" dirty="0" smtClean="0">
                <a:solidFill>
                  <a:srgbClr val="FFC000"/>
                </a:solidFill>
              </a:rPr>
              <a:t>Translate. </a:t>
            </a:r>
            <a:r>
              <a:rPr lang="en-US" dirty="0" smtClean="0">
                <a:solidFill>
                  <a:srgbClr val="FFC000"/>
                </a:solidFill>
              </a:rPr>
              <a:t>Redefine and shift conventional instructional tools, strategies, </a:t>
            </a:r>
            <a:r>
              <a:rPr lang="en-US" dirty="0" smtClean="0">
                <a:solidFill>
                  <a:srgbClr val="FFC000"/>
                </a:solidFill>
              </a:rPr>
              <a:t>communication </a:t>
            </a:r>
            <a:r>
              <a:rPr lang="en-US" dirty="0" smtClean="0">
                <a:solidFill>
                  <a:srgbClr val="FFC000"/>
                </a:solidFill>
              </a:rPr>
              <a:t>and delivery to the technology-enhanced learning </a:t>
            </a:r>
            <a:r>
              <a:rPr lang="en-US" dirty="0" smtClean="0">
                <a:solidFill>
                  <a:srgbClr val="FFC000"/>
                </a:solidFill>
              </a:rPr>
              <a:t>environment. 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r>
              <a:rPr lang="en-US" sz="2800" b="1" dirty="0" smtClean="0">
                <a:solidFill>
                  <a:srgbClr val="FFC000"/>
                </a:solidFill>
              </a:rPr>
              <a:t>Transcend</a:t>
            </a:r>
            <a:r>
              <a:rPr lang="en-US" sz="2800" b="1" dirty="0" smtClean="0">
                <a:solidFill>
                  <a:srgbClr val="FFC000"/>
                </a:solidFill>
              </a:rPr>
              <a:t>. </a:t>
            </a:r>
            <a:r>
              <a:rPr lang="en-US" dirty="0" smtClean="0">
                <a:solidFill>
                  <a:srgbClr val="FFC000"/>
                </a:solidFill>
              </a:rPr>
              <a:t>Go beyond conventional instructional tools, strategies, </a:t>
            </a:r>
            <a:r>
              <a:rPr lang="en-US" dirty="0" smtClean="0">
                <a:solidFill>
                  <a:srgbClr val="FFC000"/>
                </a:solidFill>
              </a:rPr>
              <a:t>communication and </a:t>
            </a:r>
            <a:r>
              <a:rPr lang="en-US" dirty="0" smtClean="0">
                <a:solidFill>
                  <a:srgbClr val="FFC000"/>
                </a:solidFill>
              </a:rPr>
              <a:t>delivery to invent new paradigms for teaching and learning.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Obstacles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to integrating ICT in the classroom (</a:t>
            </a:r>
            <a:r>
              <a:rPr lang="en-US" sz="3600" dirty="0" err="1" smtClean="0">
                <a:solidFill>
                  <a:schemeClr val="accent6">
                    <a:lumMod val="75000"/>
                  </a:schemeClr>
                </a:solidFill>
              </a:rPr>
              <a:t>Vrasidas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 &amp; Glass, 2005, p. 8)</a:t>
            </a:r>
            <a:b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The </a:t>
            </a:r>
            <a:r>
              <a:rPr lang="en-US" dirty="0" smtClean="0">
                <a:solidFill>
                  <a:srgbClr val="FFC000"/>
                </a:solidFill>
              </a:rPr>
              <a:t>conservative nature of the traditional culture of schooling and classroom instruction.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Teachers’ resistance to changing their traditional teaching approaches.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Lack of time for teachers to learn how to use and integrate ICT in their teaching.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Lack of technology infrastructure.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Lack of specific technologies that address the specific needs of teachers and students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  <a:endParaRPr lang="en-US" dirty="0" smtClean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9600"/>
            <a:ext cx="7467600" cy="538012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Lack of ongoing support.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Lack of release time and incentives for teacher innovators.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Incompatibility of traditional teaching with the constructivist framework fostered by ICT.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Need for teachers to unlearn traditional teaching beliefs and practices.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Need to prepare teachers to integrate ICT by integrating ICT in teacher preparation </a:t>
            </a:r>
            <a:r>
              <a:rPr lang="en-US" sz="2800" dirty="0" err="1" smtClean="0">
                <a:solidFill>
                  <a:srgbClr val="FFC000"/>
                </a:solidFill>
              </a:rPr>
              <a:t>programmes</a:t>
            </a:r>
            <a:r>
              <a:rPr lang="en-US" sz="2800" dirty="0" smtClean="0">
                <a:solidFill>
                  <a:srgbClr val="FFC000"/>
                </a:solidFill>
              </a:rPr>
              <a:t>.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Need for policy, curriculum and assessment reform.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5400" cy="449580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How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should we select e-learning technologies to make a major difference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in most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teaching and learning contexts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when most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of the instances are not radical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shifts in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approach?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Clayton Christensen (1997) proposed the idea of disruptive innovations.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743200"/>
            <a:ext cx="7467600" cy="355132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He </a:t>
            </a:r>
            <a:r>
              <a:rPr lang="en-US" dirty="0" smtClean="0">
                <a:solidFill>
                  <a:srgbClr val="FFC000"/>
                </a:solidFill>
              </a:rPr>
              <a:t>claimed that a </a:t>
            </a:r>
            <a:r>
              <a:rPr lang="en-US" dirty="0" smtClean="0">
                <a:solidFill>
                  <a:srgbClr val="FFC000"/>
                </a:solidFill>
              </a:rPr>
              <a:t>disruptive innovation </a:t>
            </a:r>
            <a:r>
              <a:rPr lang="en-US" dirty="0" smtClean="0">
                <a:solidFill>
                  <a:srgbClr val="FFC000"/>
                </a:solidFill>
              </a:rPr>
              <a:t>or technology is one that eventually takes over the existing </a:t>
            </a:r>
            <a:r>
              <a:rPr lang="en-US" dirty="0" smtClean="0">
                <a:solidFill>
                  <a:srgbClr val="FFC000"/>
                </a:solidFill>
              </a:rPr>
              <a:t>dominant technology </a:t>
            </a:r>
            <a:r>
              <a:rPr lang="en-US" dirty="0" smtClean="0">
                <a:solidFill>
                  <a:srgbClr val="FFC000"/>
                </a:solidFill>
              </a:rPr>
              <a:t>in the market, despite the fact that the disruptive technology is </a:t>
            </a:r>
            <a:r>
              <a:rPr lang="en-US" dirty="0" smtClean="0">
                <a:solidFill>
                  <a:srgbClr val="FFC000"/>
                </a:solidFill>
              </a:rPr>
              <a:t>both radically </a:t>
            </a:r>
            <a:r>
              <a:rPr lang="en-US" dirty="0" smtClean="0">
                <a:solidFill>
                  <a:srgbClr val="FFC000"/>
                </a:solidFill>
              </a:rPr>
              <a:t>different from the leading technology and that it often initially performs </a:t>
            </a:r>
            <a:r>
              <a:rPr lang="en-US" dirty="0" smtClean="0">
                <a:solidFill>
                  <a:srgbClr val="FFC000"/>
                </a:solidFill>
              </a:rPr>
              <a:t>less successfully </a:t>
            </a:r>
            <a:r>
              <a:rPr lang="en-US" dirty="0" smtClean="0">
                <a:solidFill>
                  <a:srgbClr val="FFC000"/>
                </a:solidFill>
              </a:rPr>
              <a:t>than the leading technology according to existing measures </a:t>
            </a:r>
            <a:r>
              <a:rPr lang="en-US" dirty="0" smtClean="0">
                <a:solidFill>
                  <a:srgbClr val="FFC000"/>
                </a:solidFill>
              </a:rPr>
              <a:t>of performance</a:t>
            </a:r>
            <a:r>
              <a:rPr lang="en-US" dirty="0" smtClean="0">
                <a:solidFill>
                  <a:srgbClr val="FFC000"/>
                </a:solidFill>
              </a:rPr>
              <a:t>, but over time the functionality or the attributes of the new way </a:t>
            </a:r>
            <a:r>
              <a:rPr lang="en-US" dirty="0" smtClean="0">
                <a:solidFill>
                  <a:srgbClr val="FFC000"/>
                </a:solidFill>
              </a:rPr>
              <a:t>of doing </a:t>
            </a:r>
            <a:r>
              <a:rPr lang="en-US" dirty="0" smtClean="0">
                <a:solidFill>
                  <a:srgbClr val="FFC000"/>
                </a:solidFill>
              </a:rPr>
              <a:t>things replace the older technologies.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The rise of </a:t>
            </a:r>
            <a:r>
              <a:rPr lang="en-US" dirty="0" smtClean="0">
                <a:solidFill>
                  <a:srgbClr val="FFC000"/>
                </a:solidFill>
              </a:rPr>
              <a:t>the educational </a:t>
            </a:r>
            <a:r>
              <a:rPr lang="en-US" dirty="0" smtClean="0">
                <a:solidFill>
                  <a:srgbClr val="FFC000"/>
                </a:solidFill>
              </a:rPr>
              <a:t>audiovisual movement was supported by the advent of cheap </a:t>
            </a:r>
            <a:r>
              <a:rPr lang="en-US" dirty="0" smtClean="0">
                <a:solidFill>
                  <a:srgbClr val="FFC000"/>
                </a:solidFill>
              </a:rPr>
              <a:t>and accessible </a:t>
            </a:r>
            <a:r>
              <a:rPr lang="en-US" dirty="0" smtClean="0">
                <a:solidFill>
                  <a:srgbClr val="FFC000"/>
                </a:solidFill>
              </a:rPr>
              <a:t>methods of capturing views of the world and situating challenges </a:t>
            </a:r>
            <a:r>
              <a:rPr lang="en-US" dirty="0" smtClean="0">
                <a:solidFill>
                  <a:srgbClr val="FFC000"/>
                </a:solidFill>
              </a:rPr>
              <a:t>and learning </a:t>
            </a:r>
            <a:r>
              <a:rPr lang="en-US" dirty="0" smtClean="0">
                <a:solidFill>
                  <a:srgbClr val="FFC000"/>
                </a:solidFill>
              </a:rPr>
              <a:t>in real-world contexts through the use of the photographic image. Then, </a:t>
            </a:r>
            <a:r>
              <a:rPr lang="en-US" dirty="0" smtClean="0">
                <a:solidFill>
                  <a:srgbClr val="FFC000"/>
                </a:solidFill>
              </a:rPr>
              <a:t>in the </a:t>
            </a:r>
            <a:r>
              <a:rPr lang="en-US" dirty="0" smtClean="0">
                <a:solidFill>
                  <a:srgbClr val="FFC000"/>
                </a:solidFill>
              </a:rPr>
              <a:t>second half of last century, we had a potentially disruptive technology in </a:t>
            </a:r>
            <a:r>
              <a:rPr lang="en-US" dirty="0" smtClean="0">
                <a:solidFill>
                  <a:srgbClr val="FFC000"/>
                </a:solidFill>
              </a:rPr>
              <a:t>the Polaroid </a:t>
            </a:r>
            <a:r>
              <a:rPr lang="en-US" dirty="0" smtClean="0">
                <a:solidFill>
                  <a:srgbClr val="FFC000"/>
                </a:solidFill>
              </a:rPr>
              <a:t>film process.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1790492">
  <a:themeElements>
    <a:clrScheme name="Custom 4">
      <a:dk1>
        <a:sysClr val="windowText" lastClr="000000"/>
      </a:dk1>
      <a:lt1>
        <a:srgbClr val="512539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TS101790492</Template>
  <TotalTime>104</TotalTime>
  <Words>2206</Words>
  <Application>Microsoft Office PowerPoint</Application>
  <PresentationFormat>On-screen Show (4:3)</PresentationFormat>
  <Paragraphs>194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TS101790492</vt:lpstr>
      <vt:lpstr>    “E-learning Futures : Speculations for a time yet to come”</vt:lpstr>
      <vt:lpstr>Slide 2</vt:lpstr>
      <vt:lpstr>Slide 3</vt:lpstr>
      <vt:lpstr>Slide 4</vt:lpstr>
      <vt:lpstr>Obstacles to integrating ICT in the classroom (Vrasidas &amp; Glass, 2005, p. 8) </vt:lpstr>
      <vt:lpstr>Slide 6</vt:lpstr>
      <vt:lpstr>How should we select e-learning technologies to make a major difference in most teaching and learning contexts when most of the instances are not radical shifts in approach?</vt:lpstr>
      <vt:lpstr>Clayton Christensen (1997) proposed the idea of disruptive innovations.</vt:lpstr>
      <vt:lpstr>Slide 9</vt:lpstr>
      <vt:lpstr>Slide 10</vt:lpstr>
      <vt:lpstr>Slide 11</vt:lpstr>
      <vt:lpstr>To search for the e-learning analogy</vt:lpstr>
      <vt:lpstr>Slide 13</vt:lpstr>
      <vt:lpstr>Early in the use of e-learning technologies there was student resistance to employing any online elements, but more recently in her survey Alexander (2005) found that students valued:</vt:lpstr>
      <vt:lpstr>Slide 15</vt:lpstr>
      <vt:lpstr>Slide 16</vt:lpstr>
      <vt:lpstr>Slide 17</vt:lpstr>
      <vt:lpstr>Here it is important not to equate each technology employed in educational processes as operating in similar functional ways in each of its contexts of use.</vt:lpstr>
      <vt:lpstr>Slide 19</vt:lpstr>
      <vt:lpstr>Tools to support e-learning</vt:lpstr>
      <vt:lpstr>Slide 21</vt:lpstr>
      <vt:lpstr>Bereiter and Scardamalia (2005) suggested what A we need is a ‘dialogic literacy’ where:</vt:lpstr>
      <vt:lpstr>So what should be part of a more disruptive e-learning?</vt:lpstr>
      <vt:lpstr>For digital repositories to be considered a disruptive pedagogical innovation their capabilities and affordances need to be reviewed.</vt:lpstr>
      <vt:lpstr>There were several IT literacy issues; students did not validate the information that they had retrieved from the web or the repository</vt:lpstr>
      <vt:lpstr>Slide 26</vt:lpstr>
      <vt:lpstr>Slide 27</vt:lpstr>
      <vt:lpstr>Learning objects as potentially disruptive</vt:lpstr>
      <vt:lpstr>Slide 29</vt:lpstr>
      <vt:lpstr>Slide 30</vt:lpstr>
      <vt:lpstr>Slide 31</vt:lpstr>
      <vt:lpstr>This would be likely to result in: </vt:lpstr>
      <vt:lpstr>Slide 33</vt:lpstr>
      <vt:lpstr>Slide 34</vt:lpstr>
      <vt:lpstr>What do we need to add for disruption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MUST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11</cp:revision>
  <dcterms:created xsi:type="dcterms:W3CDTF">2010-08-14T02:11:34Z</dcterms:created>
  <dcterms:modified xsi:type="dcterms:W3CDTF">2010-08-14T03:56:17Z</dcterms:modified>
</cp:coreProperties>
</file>